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8" r:id="rId14"/>
    <p:sldId id="270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B385EC-42FD-42EA-AADE-3076B3B0E3F9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2E6B34-E6A5-4D38-AAEE-772E1E6C3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B270C3-A622-44B0-A0F1-500594724F5D}" type="slidenum">
              <a:rPr lang="en-US" altLang="en-US" sz="1200" b="0"/>
              <a:pPr eaLnBrk="1" hangingPunct="1"/>
              <a:t>1</a:t>
            </a:fld>
            <a:endParaRPr lang="en-US" altLang="en-US" sz="1200" b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9B76F6-8514-473E-8294-979EB2560B3C}" type="slidenum">
              <a:rPr lang="en-US" altLang="en-US" sz="1200" b="0"/>
              <a:pPr eaLnBrk="1" hangingPunct="1"/>
              <a:t>15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574B76-8C56-49E1-97F6-F8AA15455B92}" type="slidenum">
              <a:rPr lang="en-US" altLang="en-US" sz="1200" b="0"/>
              <a:pPr eaLnBrk="1" hangingPunct="1"/>
              <a:t>17</a:t>
            </a:fld>
            <a:endParaRPr lang="en-US" altLang="en-US" sz="1200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CA0B36-9BF3-4E32-B7FD-B0DEFE6AE859}" type="slidenum">
              <a:rPr lang="en-US" altLang="en-US" sz="1200" b="0"/>
              <a:pPr eaLnBrk="1" hangingPunct="1"/>
              <a:t>19</a:t>
            </a:fld>
            <a:endParaRPr lang="en-US" altLang="en-US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C5345E-7497-40D2-95DD-9A560AA44E8B}" type="slidenum">
              <a:rPr lang="en-US" altLang="en-US" sz="1200" b="0"/>
              <a:pPr eaLnBrk="1" hangingPunct="1"/>
              <a:t>4</a:t>
            </a:fld>
            <a:endParaRPr lang="en-US" altLang="en-US" sz="1200" b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A1FE7A-2469-4449-8B39-68129E716AA0}" type="slidenum">
              <a:rPr lang="en-US" altLang="en-US" sz="1200" b="0"/>
              <a:pPr eaLnBrk="1" hangingPunct="1"/>
              <a:t>5</a:t>
            </a:fld>
            <a:endParaRPr lang="en-US" altLang="en-US" sz="12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6EE0E7-FFAB-4E46-B845-F16760B13ED2}" type="slidenum">
              <a:rPr lang="en-US" altLang="en-US" sz="1200" b="0"/>
              <a:pPr eaLnBrk="1" hangingPunct="1"/>
              <a:t>6</a:t>
            </a:fld>
            <a:endParaRPr lang="en-US" altLang="en-US" sz="1200" b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DDFCD4-5CC4-442E-80BD-1FF08F118B36}" type="slidenum">
              <a:rPr lang="en-US" altLang="en-US" sz="1200" b="0"/>
              <a:pPr eaLnBrk="1" hangingPunct="1"/>
              <a:t>7</a:t>
            </a:fld>
            <a:endParaRPr lang="en-US" altLang="en-US" sz="12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253AC3-F294-4CA2-B0DF-6FD5BD4370AE}" type="slidenum">
              <a:rPr lang="en-US" altLang="en-US" sz="1200" b="0"/>
              <a:pPr eaLnBrk="1" hangingPunct="1"/>
              <a:t>11</a:t>
            </a:fld>
            <a:endParaRPr lang="en-US" altLang="en-US" sz="1200" b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69A968-798E-4B53-AC7E-6C8936993A40}" type="slidenum">
              <a:rPr lang="en-US" altLang="en-US" sz="1200" b="0"/>
              <a:pPr eaLnBrk="1" hangingPunct="1"/>
              <a:t>12</a:t>
            </a:fld>
            <a:endParaRPr lang="en-US" altLang="en-US" sz="1200" b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69A968-798E-4B53-AC7E-6C8936993A40}" type="slidenum">
              <a:rPr lang="en-US" altLang="en-US" sz="1200" b="0"/>
              <a:pPr eaLnBrk="1" hangingPunct="1"/>
              <a:t>13</a:t>
            </a:fld>
            <a:endParaRPr lang="en-US" altLang="en-US" sz="1200" b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111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B4E0A2-9D14-4716-807C-DB30D9034D05}" type="slidenum">
              <a:rPr lang="en-US" altLang="en-US" sz="1200" b="0"/>
              <a:pPr eaLnBrk="1" hangingPunct="1"/>
              <a:t>14</a:t>
            </a:fld>
            <a:endParaRPr lang="en-US" altLang="en-US" sz="1200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E3ECD4F-175A-440F-82EA-CBD75534048A}" type="datetime1">
              <a:rPr lang="en-US" smtClean="0"/>
              <a:t>4/22/2015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Effi Barry HIV/AIDS Program Overview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259FC8-3B9D-494E-A31E-11158BAAF5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C7BB-2F4A-4A48-990B-AD692BEEA2F2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 Barry HIV/AIDS Program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01D-1D2C-4ADC-85C0-574C27C3DA7B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 Barry HIV/AIDS Program Overview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596A34-FD17-4673-B8ED-1B997CE3385B}" type="datetime1">
              <a:rPr lang="en-US" smtClean="0"/>
              <a:t>4/22/2015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259FC8-3B9D-494E-A31E-11158BAAF5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Effi Barry HIV/AIDS Program Overview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15868D7-4ADB-4A62-8CE9-C54AA02B915D}" type="datetime1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Effi Barry HIV/AIDS Program Overview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259FC8-3B9D-494E-A31E-11158BAAF5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3EE3-5221-4D0E-8AA8-F44E1181321C}" type="datetime1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 Barry HIV/AIDS Program Overview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717B-30A0-4898-B7D1-02242E439A00}" type="datetime1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 Barry HIV/AIDS Program Overview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EE8F46-F6F7-429E-8A68-06E5A27D58C0}" type="datetime1">
              <a:rPr lang="en-US" smtClean="0"/>
              <a:t>4/22/2015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259FC8-3B9D-494E-A31E-11158BAAF5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Effi Barry HIV/AIDS Program Overview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BA5E-DC71-4112-9A10-8051C8F98670}" type="datetime1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 Barry HIV/AIDS Program Overview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974E44-BA57-4CC6-82E8-FAB22DF60A5D}" type="datetime1">
              <a:rPr lang="en-US" smtClean="0"/>
              <a:t>4/22/2015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259FC8-3B9D-494E-A31E-11158BAAF5E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Effi Barry HIV/AIDS Program Overview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421AB3-E852-4909-8957-8F6A369F5D01}" type="datetime1">
              <a:rPr lang="en-US" smtClean="0"/>
              <a:t>4/22/2015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259FC8-3B9D-494E-A31E-11158BAAF5E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Effi Barry HIV/AIDS Program Overview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584F4F-1A83-4906-80B3-33A8DB44D510}" type="datetime1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Effi Barry HIV/AIDS Program Overview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259FC8-3B9D-494E-A31E-11158BAAF5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thony.Fox@dc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990600"/>
            <a:ext cx="6172200" cy="1981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err="1" smtClean="0"/>
              <a:t>Effi</a:t>
            </a:r>
            <a:r>
              <a:rPr lang="en-US" altLang="en-US" sz="4000" dirty="0" smtClean="0"/>
              <a:t> Barry HIV/AIDS Program Funding Opportunities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429000"/>
            <a:ext cx="6172200" cy="2133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en-US" sz="1400" dirty="0" smtClean="0"/>
              <a:t>Government of the District of Columbia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400" dirty="0" smtClean="0"/>
              <a:t>Department of Health (DOH)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400" dirty="0" smtClean="0"/>
              <a:t>HIV/AIDS, Hepatitis, STD, and TB Administration (HAHSTA)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algn="ctr" eaLnBrk="1" hangingPunct="1">
              <a:lnSpc>
                <a:spcPct val="80000"/>
              </a:lnSpc>
            </a:pPr>
            <a:r>
              <a:rPr lang="en-US" altLang="en-US" sz="1400" dirty="0" smtClean="0"/>
              <a:t>Anthony E. Fox, Bureau Chief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1400" dirty="0" smtClean="0"/>
              <a:t>Partnerships, Capacity Building, and Community Outreach 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algn="ctr" eaLnBrk="1" hangingPunct="1">
              <a:lnSpc>
                <a:spcPct val="80000"/>
              </a:lnSpc>
            </a:pPr>
            <a:r>
              <a:rPr lang="en-US" altLang="en-US" sz="1400" dirty="0" smtClean="0"/>
              <a:t>April 21, 2015</a:t>
            </a:r>
          </a:p>
        </p:txBody>
      </p:sp>
      <p:pic>
        <p:nvPicPr>
          <p:cNvPr id="13316" name="Picture 4" descr="NEW DOH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c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91200"/>
            <a:ext cx="990600" cy="10419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Strategic Planning TA Areas	</a:t>
            </a:r>
          </a:p>
        </p:txBody>
      </p:sp>
      <p:sp>
        <p:nvSpPr>
          <p:cNvPr id="23555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3962400"/>
          </a:xfrm>
        </p:spPr>
        <p:txBody>
          <a:bodyPr>
            <a:normAutofit/>
          </a:bodyPr>
          <a:lstStyle/>
          <a:p>
            <a:r>
              <a:rPr lang="en-US" altLang="en-US" sz="2000" dirty="0" smtClean="0"/>
              <a:t>Staffing Patterns</a:t>
            </a:r>
          </a:p>
          <a:p>
            <a:r>
              <a:rPr lang="en-US" altLang="en-US" sz="2000" dirty="0" smtClean="0"/>
              <a:t>Billing</a:t>
            </a:r>
          </a:p>
          <a:p>
            <a:r>
              <a:rPr lang="en-US" altLang="en-US" sz="2000" dirty="0" smtClean="0"/>
              <a:t>Medicaid and Private insurance reimbursement</a:t>
            </a:r>
          </a:p>
          <a:p>
            <a:r>
              <a:rPr lang="en-US" altLang="en-US" sz="2000" dirty="0" smtClean="0"/>
              <a:t>Data Systems</a:t>
            </a:r>
          </a:p>
          <a:p>
            <a:r>
              <a:rPr lang="en-US" altLang="en-US" sz="2000" dirty="0" smtClean="0"/>
              <a:t>Quality Management</a:t>
            </a:r>
          </a:p>
          <a:p>
            <a:r>
              <a:rPr lang="en-US" altLang="en-US" sz="2000" dirty="0" smtClean="0"/>
              <a:t>Health </a:t>
            </a:r>
            <a:r>
              <a:rPr lang="en-US" altLang="en-US" sz="2000" dirty="0" err="1" smtClean="0"/>
              <a:t>Infomatics</a:t>
            </a:r>
            <a:endParaRPr lang="en-US" altLang="en-US" sz="2000" dirty="0" smtClean="0"/>
          </a:p>
          <a:p>
            <a:r>
              <a:rPr lang="en-US" altLang="en-US" sz="2000" dirty="0" smtClean="0"/>
              <a:t>Sustainability Planning</a:t>
            </a:r>
          </a:p>
          <a:p>
            <a:r>
              <a:rPr lang="en-US" altLang="en-US" sz="2000" dirty="0" smtClean="0"/>
              <a:t>Subcontracting/Billing</a:t>
            </a:r>
          </a:p>
          <a:p>
            <a:r>
              <a:rPr lang="en-US" altLang="en-US" sz="2000" dirty="0" smtClean="0"/>
              <a:t>Program Service Models, e.g. Patient-Centered Medical Homes</a:t>
            </a:r>
          </a:p>
          <a:p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Grant Awards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3914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Linkages</a:t>
            </a:r>
          </a:p>
          <a:p>
            <a:pPr lvl="1" eaLnBrk="1" hangingPunct="1"/>
            <a:r>
              <a:rPr lang="en-US" altLang="en-US" dirty="0" smtClean="0"/>
              <a:t>Up to 2 grants</a:t>
            </a:r>
          </a:p>
          <a:p>
            <a:pPr lvl="1" eaLnBrk="1" hangingPunct="1"/>
            <a:r>
              <a:rPr lang="en-US" altLang="en-US" dirty="0" smtClean="0"/>
              <a:t>$50,000</a:t>
            </a:r>
          </a:p>
          <a:p>
            <a:pPr eaLnBrk="1" hangingPunct="1"/>
            <a:r>
              <a:rPr lang="en-US" altLang="en-US" dirty="0" smtClean="0"/>
              <a:t>Strategic Planning</a:t>
            </a:r>
          </a:p>
          <a:p>
            <a:pPr lvl="1" eaLnBrk="1" hangingPunct="1"/>
            <a:r>
              <a:rPr lang="en-US" altLang="en-US" dirty="0" smtClean="0"/>
              <a:t>Up to 7 grants</a:t>
            </a:r>
          </a:p>
          <a:p>
            <a:pPr lvl="1" eaLnBrk="1" hangingPunct="1"/>
            <a:r>
              <a:rPr lang="en-US" altLang="en-US" dirty="0" smtClean="0"/>
              <a:t>$50,000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Eligibility</a:t>
            </a: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4648"/>
            <a:ext cx="7467600" cy="48737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following organization types are eligible to receive mini-grants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Individual organizations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Partnership/collaboration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Not-for-profit (also fiscal agent)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Eligibility</a:t>
            </a:r>
            <a:r>
              <a:rPr lang="en-US" altLang="en-US" dirty="0" smtClean="0">
                <a:solidFill>
                  <a:srgbClr val="FFFF00"/>
                </a:solidFill>
                <a:latin typeface="Arial Black" pitchFamily="34" charset="0"/>
              </a:rPr>
              <a:t>	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371600"/>
            <a:ext cx="7467600" cy="48737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Linkage Applicants</a:t>
            </a:r>
            <a:endParaRPr lang="en-US" altLang="en-US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Minimum of two(2) Ward-based organizations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Provide HIV/AIDS and/or community-focused services in the District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All partnering organizations must be based out of and operating services in the District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New and/or existing collaborations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 Black" pitchFamily="34" charset="0"/>
              </a:rPr>
              <a:t>Program Phases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Assessment	</a:t>
            </a:r>
          </a:p>
          <a:p>
            <a:pPr eaLnBrk="1" hangingPunct="1"/>
            <a:r>
              <a:rPr lang="en-US" altLang="en-US" dirty="0" smtClean="0"/>
              <a:t>Work Plan</a:t>
            </a:r>
          </a:p>
          <a:p>
            <a:pPr eaLnBrk="1" hangingPunct="1"/>
            <a:r>
              <a:rPr lang="en-US" altLang="en-US" dirty="0" smtClean="0"/>
              <a:t>Implementation</a:t>
            </a:r>
          </a:p>
          <a:p>
            <a:pPr eaLnBrk="1" hangingPunct="1"/>
            <a:r>
              <a:rPr lang="en-US" altLang="en-US" dirty="0" smtClean="0"/>
              <a:t>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Training Methodology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</a:t>
            </a:r>
            <a:r>
              <a:rPr lang="en-US" altLang="en-US" dirty="0" smtClean="0"/>
              <a:t>he </a:t>
            </a:r>
            <a:r>
              <a:rPr lang="en-US" altLang="en-US" dirty="0" err="1" smtClean="0"/>
              <a:t>Effi</a:t>
            </a:r>
            <a:r>
              <a:rPr lang="en-US" altLang="en-US" dirty="0" smtClean="0"/>
              <a:t> Barry HIV/AIDS Training Institute:</a:t>
            </a:r>
          </a:p>
          <a:p>
            <a:pPr lvl="1" eaLnBrk="1" hangingPunct="1"/>
            <a:r>
              <a:rPr lang="en-US" altLang="en-US" dirty="0" smtClean="0"/>
              <a:t>Includes both training or TA opportunity</a:t>
            </a:r>
          </a:p>
          <a:p>
            <a:pPr lvl="1" eaLnBrk="1" hangingPunct="1"/>
            <a:r>
              <a:rPr lang="en-US" altLang="en-US" dirty="0" smtClean="0"/>
              <a:t>Builds upon the support of innovative approaches to addressing the HIV epidemic </a:t>
            </a:r>
          </a:p>
          <a:p>
            <a:pPr lvl="1" eaLnBrk="1" hangingPunct="1"/>
            <a:r>
              <a:rPr lang="en-US" altLang="en-US" dirty="0" smtClean="0"/>
              <a:t>Includes experiential learning activities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228600" y="6486525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07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Trainings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Program Monitoring and Evaluation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Epidemiology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Logic Models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Grant Writing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Cost Modeling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Social Marketing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Strategic Planning</a:t>
            </a:r>
          </a:p>
          <a:p>
            <a:pPr>
              <a:lnSpc>
                <a:spcPct val="90000"/>
              </a:lnSpc>
            </a:pPr>
            <a:r>
              <a:rPr lang="en-US" dirty="0"/>
              <a:t>HIV Treatment Adherence</a:t>
            </a:r>
            <a:r>
              <a:rPr lang="en-US" altLang="en-US" dirty="0" smtClean="0"/>
              <a:t> 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3434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HIV 101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Third Party Billing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Financial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Budgeting</a:t>
            </a:r>
          </a:p>
          <a:p>
            <a:pPr>
              <a:lnSpc>
                <a:spcPct val="90000"/>
              </a:lnSpc>
            </a:pPr>
            <a:r>
              <a:rPr lang="en-US" dirty="0"/>
              <a:t>Effective Strategies for Engaging Transgender Populations in HIV Care </a:t>
            </a:r>
            <a:r>
              <a:rPr lang="en-US" dirty="0" smtClean="0"/>
              <a:t>Services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HIPAA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Human 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>
                <a:latin typeface="Arial Black" pitchFamily="34" charset="0"/>
              </a:rPr>
              <a:t/>
            </a:r>
            <a:br>
              <a:rPr lang="en-US" altLang="en-US" sz="3600" dirty="0" smtClean="0">
                <a:latin typeface="Arial Black" pitchFamily="34" charset="0"/>
              </a:rPr>
            </a:br>
            <a:r>
              <a:rPr lang="en-US" altLang="en-US" sz="4400" dirty="0" smtClean="0">
                <a:latin typeface="Arial Black" pitchFamily="34" charset="0"/>
              </a:rPr>
              <a:t>Effective Application Pointers</a:t>
            </a:r>
            <a:r>
              <a:rPr lang="en-US" altLang="en-US" sz="4400" dirty="0" smtClean="0"/>
              <a:t>	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Application checklist </a:t>
            </a:r>
          </a:p>
          <a:p>
            <a:pPr eaLnBrk="1" hangingPunct="1"/>
            <a:r>
              <a:rPr lang="en-US" altLang="en-US" sz="2400" dirty="0" smtClean="0"/>
              <a:t>Scoring Criteria</a:t>
            </a:r>
          </a:p>
          <a:p>
            <a:pPr eaLnBrk="1" hangingPunct="1"/>
            <a:r>
              <a:rPr lang="en-US" altLang="en-US" sz="2400" dirty="0" smtClean="0"/>
              <a:t>Complete relevant sections of application (LK, and SP)</a:t>
            </a:r>
          </a:p>
          <a:p>
            <a:pPr eaLnBrk="1" hangingPunct="1"/>
            <a:r>
              <a:rPr lang="en-US" altLang="en-US" sz="2400" dirty="0" smtClean="0"/>
              <a:t>Program outcomes</a:t>
            </a:r>
          </a:p>
          <a:p>
            <a:pPr eaLnBrk="1" hangingPunct="1"/>
            <a:r>
              <a:rPr lang="en-US" altLang="en-US" sz="2400" dirty="0" smtClean="0"/>
              <a:t>Program goals (SMART)</a:t>
            </a:r>
          </a:p>
          <a:p>
            <a:pPr eaLnBrk="1" hangingPunct="1"/>
            <a:r>
              <a:rPr lang="en-US" altLang="en-US" sz="2400" dirty="0" smtClean="0"/>
              <a:t>Deadlines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Proposed HIV/AIDS program activity (Nat’l HIV/AIDS strategy)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Budget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>Application Review Process</a:t>
            </a:r>
            <a:endParaRPr lang="en-US" altLang="en-US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Submission of application and assurances</a:t>
            </a:r>
          </a:p>
          <a:p>
            <a:pPr eaLnBrk="1" hangingPunct="1"/>
            <a:r>
              <a:rPr lang="en-US" altLang="en-US" smtClean="0"/>
              <a:t>Internal review</a:t>
            </a:r>
          </a:p>
          <a:p>
            <a:pPr eaLnBrk="1" hangingPunct="1"/>
            <a:r>
              <a:rPr lang="en-US" altLang="en-US" smtClean="0"/>
              <a:t>External review</a:t>
            </a:r>
          </a:p>
          <a:p>
            <a:pPr eaLnBrk="1" hangingPunct="1"/>
            <a:r>
              <a:rPr lang="en-US" altLang="en-US" smtClean="0"/>
              <a:t>Scoring/decsions</a:t>
            </a:r>
          </a:p>
          <a:p>
            <a:pPr eaLnBrk="1" hangingPunct="1"/>
            <a:r>
              <a:rPr lang="en-US" altLang="en-US" smtClean="0"/>
              <a:t>Notice of Award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algn="ctr" eaLnBrk="1" hangingPunct="1">
              <a:buFontTx/>
              <a:buNone/>
            </a:pPr>
            <a:r>
              <a:rPr lang="en-US" altLang="en-US" sz="3600" dirty="0" smtClean="0"/>
              <a:t>Questions?</a:t>
            </a:r>
          </a:p>
          <a:p>
            <a:pPr algn="ctr" eaLnBrk="1" hangingPunct="1">
              <a:buFontTx/>
              <a:buNone/>
            </a:pPr>
            <a:r>
              <a:rPr lang="en-US" altLang="en-US" sz="3600" dirty="0" smtClean="0"/>
              <a:t>Anthony E. Fox</a:t>
            </a:r>
          </a:p>
          <a:p>
            <a:pPr algn="ctr" eaLnBrk="1" hangingPunct="1">
              <a:buFontTx/>
              <a:buNone/>
            </a:pPr>
            <a:r>
              <a:rPr lang="en-US" altLang="en-US" sz="3600" dirty="0" smtClean="0">
                <a:hlinkClick r:id="rId3"/>
              </a:rPr>
              <a:t>Anthony.Fox@dc.gov</a:t>
            </a:r>
            <a:endParaRPr lang="en-US" altLang="en-US" sz="3600" dirty="0" smtClean="0"/>
          </a:p>
          <a:p>
            <a:pPr algn="ctr" eaLnBrk="1" hangingPunct="1">
              <a:buFontTx/>
              <a:buNone/>
            </a:pPr>
            <a:r>
              <a:rPr lang="en-US" altLang="en-US" sz="3600" dirty="0" smtClean="0"/>
              <a:t>202.671.4937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8600" y="6486525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47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47" t="-15276" r="-154354" b="-145869"/>
          <a:stretch/>
        </p:blipFill>
        <p:spPr bwMode="auto">
          <a:xfrm>
            <a:off x="-15089" y="-762000"/>
            <a:ext cx="13220700" cy="170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c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1143000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mtClean="0"/>
              <a:t>Program Overview</a:t>
            </a:r>
          </a:p>
          <a:p>
            <a:r>
              <a:rPr lang="en-US" altLang="en-US" smtClean="0"/>
              <a:t>Effi Barry Program goals and objectives</a:t>
            </a:r>
          </a:p>
          <a:p>
            <a:r>
              <a:rPr lang="en-US" altLang="en-US" smtClean="0"/>
              <a:t>Program requirements</a:t>
            </a:r>
          </a:p>
          <a:p>
            <a:r>
              <a:rPr lang="en-US" altLang="en-US" smtClean="0"/>
              <a:t>Eligibility</a:t>
            </a:r>
          </a:p>
          <a:p>
            <a:r>
              <a:rPr lang="en-US" altLang="en-US" smtClean="0"/>
              <a:t>Application Pointers</a:t>
            </a:r>
          </a:p>
        </p:txBody>
      </p:sp>
      <p:pic>
        <p:nvPicPr>
          <p:cNvPr id="6" name="Picture 5" descr="dc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24400"/>
            <a:ext cx="1143000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03225"/>
            <a:ext cx="8229600" cy="73977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rial Black" pitchFamily="34" charset="0"/>
              </a:rPr>
              <a:t>EBP Overview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4663" y="1295400"/>
            <a:ext cx="82296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 smtClean="0"/>
              <a:t>The </a:t>
            </a:r>
            <a:r>
              <a:rPr lang="en-US" altLang="en-US" sz="2800" dirty="0" err="1" smtClean="0"/>
              <a:t>Effi</a:t>
            </a:r>
            <a:r>
              <a:rPr lang="en-US" altLang="en-US" sz="2800" dirty="0" smtClean="0"/>
              <a:t> Barry HIV/AIDS Program (EBP) is a capacity building initiative that seeks to strengthen the infrastructure of District medical and non-medical providers and to prepare organizations for the changes in HIV care, treatment, and prevention brought on by the Affordable Care Act.</a:t>
            </a:r>
          </a:p>
          <a:p>
            <a:pPr marL="0" indent="0" eaLnBrk="1" hangingPunct="1">
              <a:buNone/>
            </a:pPr>
            <a:endParaRPr lang="en-US" altLang="en-US" sz="900" dirty="0" smtClean="0"/>
          </a:p>
          <a:p>
            <a:pPr eaLnBrk="1" hangingPunct="1"/>
            <a:r>
              <a:rPr lang="en-US" altLang="en-US" sz="2800" dirty="0" smtClean="0"/>
              <a:t>This effort is accomplished through the provision of innovative collaborative programmatic approaches that promote integrated HIV services.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dirty="0" err="1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Effi</a:t>
            </a:r>
            <a:r>
              <a:rPr lang="en-US" altLang="en-US" sz="4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 Barry HIV/AIDS Program Mission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 smtClean="0"/>
              <a:t>To broaden the District’s response to the HIV/AIDS epidemic.</a:t>
            </a:r>
          </a:p>
          <a:p>
            <a:pPr marL="0" indent="0" eaLnBrk="1" hangingPunct="1">
              <a:buNone/>
            </a:pPr>
            <a:endParaRPr lang="en-US" altLang="en-US" sz="800" dirty="0" smtClean="0"/>
          </a:p>
          <a:p>
            <a:pPr eaLnBrk="1" hangingPunct="1"/>
            <a:r>
              <a:rPr lang="en-US" altLang="en-US" sz="2600" dirty="0" smtClean="0"/>
              <a:t>To promote and support innovation, program effectiveness and efficiency, collaborations and services integration.</a:t>
            </a:r>
          </a:p>
          <a:p>
            <a:pPr marL="0" indent="0" eaLnBrk="1" hangingPunct="1">
              <a:buNone/>
            </a:pPr>
            <a:endParaRPr lang="en-US" altLang="en-US" sz="800" dirty="0" smtClean="0"/>
          </a:p>
          <a:p>
            <a:pPr eaLnBrk="1" hangingPunct="1"/>
            <a:r>
              <a:rPr lang="en-US" altLang="en-US" sz="2600" dirty="0" smtClean="0"/>
              <a:t>To support networking among local groups and organizations to facilitate these new approaches to addressing health equity and HIV at the organizational  or population-level.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28600" y="6486525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8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Program Goals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7467600" cy="50292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 dirty="0" smtClean="0"/>
              <a:t>To work with organizations to assess capacity-development needs related to organizational development and fiscal management;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 dirty="0" smtClean="0"/>
              <a:t>To work with EBP grantees to develop linkages/collaborations in order to maximize resources and quality of services being provided to people living with HIV/AIDS District wide.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78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latin typeface="Arial Black" pitchFamily="34" charset="0"/>
              </a:rPr>
              <a:t>Program Areas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63538" y="15621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Linkages</a:t>
            </a:r>
          </a:p>
          <a:p>
            <a:pPr eaLnBrk="1" hangingPunct="1"/>
            <a:r>
              <a:rPr lang="en-US" altLang="en-US" dirty="0" smtClean="0"/>
              <a:t>Strategic Planning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Program Requirements for Linkages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4873752"/>
          </a:xfrm>
        </p:spPr>
        <p:txBody>
          <a:bodyPr/>
          <a:lstStyle/>
          <a:p>
            <a:r>
              <a:rPr lang="en-US" altLang="en-US" dirty="0" smtClean="0"/>
              <a:t>Develop a collaboration (defined as 2-3 organizations that agree to work together to facilitate an integrated service model or a community collaborative by population or geographic area)plan to implement and/or maintain an integrated HIV/AIDS service delivery model.</a:t>
            </a:r>
          </a:p>
          <a:p>
            <a:r>
              <a:rPr lang="en-US" altLang="en-US" dirty="0" smtClean="0"/>
              <a:t>Participate in TA coaching sessions</a:t>
            </a:r>
          </a:p>
          <a:p>
            <a:r>
              <a:rPr lang="en-US" altLang="en-US" dirty="0" smtClean="0"/>
              <a:t>Submission of programmatic quarterly reports</a:t>
            </a:r>
          </a:p>
          <a:p>
            <a:r>
              <a:rPr lang="en-US" altLang="en-US" dirty="0" smtClean="0"/>
              <a:t>Monitor and evaluation plan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 Program Requirements for Strategic Planning	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mtClean="0"/>
              <a:t>Participate in strategic planning coaching sessions</a:t>
            </a:r>
          </a:p>
          <a:p>
            <a:r>
              <a:rPr lang="en-US" altLang="en-US" smtClean="0"/>
              <a:t>Develop a sustainability plan</a:t>
            </a:r>
          </a:p>
          <a:p>
            <a:r>
              <a:rPr lang="en-US" altLang="en-US" smtClean="0"/>
              <a:t>Purpose an integrated service model</a:t>
            </a:r>
          </a:p>
          <a:p>
            <a:r>
              <a:rPr lang="en-US" altLang="en-US" smtClean="0"/>
              <a:t>Submission of programmatic quarterly reports</a:t>
            </a:r>
          </a:p>
          <a:p>
            <a:r>
              <a:rPr lang="en-US" altLang="en-US" smtClean="0"/>
              <a:t>Monitor and evaluation plan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259FC8-3B9D-494E-A31E-11158BAAF5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590</Words>
  <Application>Microsoft Office PowerPoint</Application>
  <PresentationFormat>On-screen Show (4:3)</PresentationFormat>
  <Paragraphs>155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Effi Barry HIV/AIDS Program Funding Opportunities</vt:lpstr>
      <vt:lpstr>PowerPoint Presentation</vt:lpstr>
      <vt:lpstr>Agenda</vt:lpstr>
      <vt:lpstr>EBP Overview</vt:lpstr>
      <vt:lpstr>Effi Barry HIV/AIDS Program Mission</vt:lpstr>
      <vt:lpstr>Program Goals</vt:lpstr>
      <vt:lpstr>Program Areas</vt:lpstr>
      <vt:lpstr>Program Requirements for Linkages</vt:lpstr>
      <vt:lpstr> Program Requirements for Strategic Planning </vt:lpstr>
      <vt:lpstr>Strategic Planning TA Areas </vt:lpstr>
      <vt:lpstr>Grant Awards</vt:lpstr>
      <vt:lpstr>Eligibility </vt:lpstr>
      <vt:lpstr>Eligibility </vt:lpstr>
      <vt:lpstr>Program Phases</vt:lpstr>
      <vt:lpstr>Training Methodology</vt:lpstr>
      <vt:lpstr>Trainings</vt:lpstr>
      <vt:lpstr> Effective Application Pointers </vt:lpstr>
      <vt:lpstr>Application Review Process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 Barry HIV/AIDS Program Funding Opportunities</dc:title>
  <dc:creator>foxa</dc:creator>
  <cp:lastModifiedBy>ServUS</cp:lastModifiedBy>
  <cp:revision>12</cp:revision>
  <cp:lastPrinted>2015-04-21T11:02:51Z</cp:lastPrinted>
  <dcterms:created xsi:type="dcterms:W3CDTF">2015-04-10T14:42:59Z</dcterms:created>
  <dcterms:modified xsi:type="dcterms:W3CDTF">2015-04-22T19:10:38Z</dcterms:modified>
</cp:coreProperties>
</file>