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5"/>
  </p:notesMasterIdLst>
  <p:handoutMasterIdLst>
    <p:handoutMasterId r:id="rId46"/>
  </p:handoutMasterIdLst>
  <p:sldIdLst>
    <p:sldId id="373" r:id="rId2"/>
    <p:sldId id="391" r:id="rId3"/>
    <p:sldId id="392" r:id="rId4"/>
    <p:sldId id="393" r:id="rId5"/>
    <p:sldId id="394" r:id="rId6"/>
    <p:sldId id="400" r:id="rId7"/>
    <p:sldId id="378" r:id="rId8"/>
    <p:sldId id="376" r:id="rId9"/>
    <p:sldId id="374" r:id="rId10"/>
    <p:sldId id="386" r:id="rId11"/>
    <p:sldId id="276" r:id="rId12"/>
    <p:sldId id="262" r:id="rId13"/>
    <p:sldId id="399" r:id="rId14"/>
    <p:sldId id="389" r:id="rId15"/>
    <p:sldId id="363" r:id="rId16"/>
    <p:sldId id="417" r:id="rId17"/>
    <p:sldId id="401" r:id="rId18"/>
    <p:sldId id="402" r:id="rId19"/>
    <p:sldId id="404" r:id="rId20"/>
    <p:sldId id="409" r:id="rId21"/>
    <p:sldId id="407" r:id="rId22"/>
    <p:sldId id="405" r:id="rId23"/>
    <p:sldId id="406" r:id="rId24"/>
    <p:sldId id="411" r:id="rId25"/>
    <p:sldId id="412" r:id="rId26"/>
    <p:sldId id="413" r:id="rId27"/>
    <p:sldId id="415" r:id="rId28"/>
    <p:sldId id="433" r:id="rId29"/>
    <p:sldId id="429" r:id="rId30"/>
    <p:sldId id="430" r:id="rId31"/>
    <p:sldId id="421" r:id="rId32"/>
    <p:sldId id="416" r:id="rId33"/>
    <p:sldId id="424" r:id="rId34"/>
    <p:sldId id="425" r:id="rId35"/>
    <p:sldId id="427" r:id="rId36"/>
    <p:sldId id="428" r:id="rId37"/>
    <p:sldId id="423" r:id="rId38"/>
    <p:sldId id="435" r:id="rId39"/>
    <p:sldId id="366" r:id="rId40"/>
    <p:sldId id="422" r:id="rId41"/>
    <p:sldId id="434" r:id="rId42"/>
    <p:sldId id="375" r:id="rId43"/>
    <p:sldId id="395" r:id="rId44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lliam Burckart" initials="WB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E2F9"/>
    <a:srgbClr val="A5E8F9"/>
    <a:srgbClr val="00A100"/>
    <a:srgbClr val="0070C0"/>
    <a:srgbClr val="A93227"/>
    <a:srgbClr val="FFD833"/>
    <a:srgbClr val="FF33CC"/>
    <a:srgbClr val="FDDBA9"/>
    <a:srgbClr val="FFCC00"/>
    <a:srgbClr val="B0C7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horzBarState="maximized">
    <p:restoredLeft sz="26492" autoAdjust="0"/>
    <p:restoredTop sz="99670" autoAdjust="0"/>
  </p:normalViewPr>
  <p:slideViewPr>
    <p:cSldViewPr snapToGrid="0">
      <p:cViewPr>
        <p:scale>
          <a:sx n="100" d="100"/>
          <a:sy n="100" d="100"/>
        </p:scale>
        <p:origin x="-78" y="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JHDFS\Share$\hw-ips$\CCSS\CNP\CNP%20Countries\Mexico\Satellite%20account%20comparative%20report\Formatted%20report\Figures\new%20mexico%20figure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chelsea:Desktop:3state%20nonprofit_revised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helsea:Desktop:3state%20nonprofit_revised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JHDFS\Share$\hw-ips$\CCSS\NED\VA%20project\VA%202012\Figures\Report%20figures%20Formatted_11.9.2012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JHDFS\Share$\hw-ips$\CCSS\NED\VA%20project\VA%202012\Figures\Report%20figures%20Formatted_11.9.20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71040278029418"/>
          <c:y val="4.9707312691877302E-2"/>
          <c:w val="0.49038659136743501"/>
          <c:h val="0.8760431625620660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solidFill>
                <a:srgbClr val="664D42"/>
              </a:solidFill>
            </a:ln>
          </c:spPr>
          <c:invertIfNegative val="0"/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solidFill>
                  <a:srgbClr val="664D42"/>
                </a:solidFill>
              </a:ln>
            </c:spPr>
          </c:dPt>
          <c:dLbls>
            <c:dLbl>
              <c:idx val="8"/>
              <c:tx>
                <c:rich>
                  <a:bodyPr/>
                  <a:lstStyle/>
                  <a:p>
                    <a:r>
                      <a:rPr lang="en-US" sz="1200" b="1"/>
                      <a:t>3.6%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Sheet1!$B$5:$B$19</c:f>
              <c:strCache>
                <c:ptCount val="15"/>
                <c:pt idx="0">
                  <c:v>Arts, entertainment, &amp; recreation</c:v>
                </c:pt>
                <c:pt idx="1">
                  <c:v>Real estate</c:v>
                </c:pt>
                <c:pt idx="2">
                  <c:v>Utilities</c:v>
                </c:pt>
                <c:pt idx="3">
                  <c:v>Finance &amp; Insurance</c:v>
                </c:pt>
                <c:pt idx="4">
                  <c:v>Information</c:v>
                </c:pt>
                <c:pt idx="5">
                  <c:v>Professional, scientific, &amp; technical services</c:v>
                </c:pt>
                <c:pt idx="6">
                  <c:v>Health &amp; social assistance</c:v>
                </c:pt>
                <c:pt idx="7">
                  <c:v>Accommodation &amp; food services</c:v>
                </c:pt>
                <c:pt idx="8">
                  <c:v>NONPROFIT INSTITUTIONS</c:v>
                </c:pt>
                <c:pt idx="9">
                  <c:v>Public administration</c:v>
                </c:pt>
                <c:pt idx="10">
                  <c:v>Administrative &amp; waste</c:v>
                </c:pt>
                <c:pt idx="11">
                  <c:v>Education</c:v>
                </c:pt>
                <c:pt idx="12">
                  <c:v>Transportation &amp; warehousing</c:v>
                </c:pt>
                <c:pt idx="13">
                  <c:v>Other services</c:v>
                </c:pt>
                <c:pt idx="14">
                  <c:v>Manufacturing</c:v>
                </c:pt>
              </c:strCache>
            </c:strRef>
          </c:cat>
          <c:val>
            <c:numRef>
              <c:f>Sheet1!$C$5:$C$19</c:f>
              <c:numCache>
                <c:formatCode>0.0%</c:formatCode>
                <c:ptCount val="15"/>
                <c:pt idx="0">
                  <c:v>2.77705331094228E-3</c:v>
                </c:pt>
                <c:pt idx="1">
                  <c:v>5.93268930998876E-3</c:v>
                </c:pt>
                <c:pt idx="2">
                  <c:v>6.6617923703272E-3</c:v>
                </c:pt>
                <c:pt idx="3">
                  <c:v>6.9131828158898196E-3</c:v>
                </c:pt>
                <c:pt idx="4">
                  <c:v>7.4011023835766502E-3</c:v>
                </c:pt>
                <c:pt idx="5">
                  <c:v>1.8503245892681298E-2</c:v>
                </c:pt>
                <c:pt idx="6">
                  <c:v>2.4877365502164999E-2</c:v>
                </c:pt>
                <c:pt idx="7">
                  <c:v>3.5901310142700898E-2</c:v>
                </c:pt>
                <c:pt idx="8" formatCode="0.00%">
                  <c:v>3.5999999999999997E-2</c:v>
                </c:pt>
                <c:pt idx="9">
                  <c:v>5.0119976607297001E-2</c:v>
                </c:pt>
                <c:pt idx="10">
                  <c:v>5.0214697130311202E-2</c:v>
                </c:pt>
                <c:pt idx="11">
                  <c:v>5.2038475476448402E-2</c:v>
                </c:pt>
                <c:pt idx="12">
                  <c:v>6.0919531595037497E-2</c:v>
                </c:pt>
                <c:pt idx="13">
                  <c:v>7.4087126876670795E-2</c:v>
                </c:pt>
                <c:pt idx="14">
                  <c:v>0.129162756042775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8506368"/>
        <c:axId val="28119040"/>
      </c:barChart>
      <c:catAx>
        <c:axId val="28506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solidFill>
              <a:srgbClr val="664D42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28119040"/>
        <c:crosses val="autoZero"/>
        <c:auto val="1"/>
        <c:lblAlgn val="ctr"/>
        <c:lblOffset val="0"/>
        <c:tickLblSkip val="1"/>
        <c:noMultiLvlLbl val="0"/>
      </c:catAx>
      <c:valAx>
        <c:axId val="28119040"/>
        <c:scaling>
          <c:orientation val="minMax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SHARE OF TOTAL EMPLOYMENT</a:t>
                </a:r>
              </a:p>
            </c:rich>
          </c:tx>
          <c:layout>
            <c:manualLayout>
              <c:xMode val="edge"/>
              <c:yMode val="edge"/>
              <c:x val="0.47687297341682799"/>
              <c:y val="0.92537540639098903"/>
            </c:manualLayout>
          </c:layout>
          <c:overlay val="0"/>
        </c:title>
        <c:numFmt formatCode="0.0%" sourceLinked="1"/>
        <c:majorTickMark val="none"/>
        <c:minorTickMark val="none"/>
        <c:tickLblPos val="none"/>
        <c:spPr>
          <a:ln>
            <a:solidFill>
              <a:srgbClr val="664D42"/>
            </a:solidFill>
          </a:ln>
        </c:spPr>
        <c:crossAx val="2850636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6166615536694"/>
          <c:y val="1.34904480951023E-2"/>
          <c:w val="0.73908318278397001"/>
          <c:h val="0.922896539975772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'NP share private emp. 2003-11'!$N$3</c:f>
              <c:strCache>
                <c:ptCount val="1"/>
                <c:pt idx="0">
                  <c:v>2003</c:v>
                </c:pt>
              </c:strCache>
            </c:strRef>
          </c:tx>
          <c:spPr>
            <a:solidFill>
              <a:srgbClr val="F7BF32"/>
            </a:solidFill>
            <a:ln>
              <a:solidFill>
                <a:srgbClr val="000000"/>
              </a:solidFill>
            </a:ln>
          </c:spPr>
          <c:invertIfNegative val="0"/>
          <c:dPt>
            <c:idx val="11"/>
            <c:invertIfNegative val="0"/>
            <c:bubble3D val="0"/>
          </c:dPt>
          <c:dPt>
            <c:idx val="12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Lbls>
            <c:txPr>
              <a:bodyPr/>
              <a:lstStyle/>
              <a:p>
                <a:pPr>
                  <a:defRPr sz="1200" b="0">
                    <a:latin typeface="Calibri"/>
                    <a:cs typeface="Calibri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'NP share private emp. 2003-11'!$M$4:$M$18</c:f>
              <c:strCache>
                <c:ptCount val="15"/>
                <c:pt idx="0">
                  <c:v>Loudoun, VA</c:v>
                </c:pt>
                <c:pt idx="1">
                  <c:v>Prince William, VA</c:v>
                </c:pt>
                <c:pt idx="2">
                  <c:v>Fairfax (city), VA</c:v>
                </c:pt>
                <c:pt idx="3">
                  <c:v>Fairfax, VA</c:v>
                </c:pt>
                <c:pt idx="4">
                  <c:v>Prince Georges, MD</c:v>
                </c:pt>
                <c:pt idx="5">
                  <c:v>Manasas (city), VA</c:v>
                </c:pt>
                <c:pt idx="6">
                  <c:v>Frederick, MD</c:v>
                </c:pt>
                <c:pt idx="7">
                  <c:v>Arlington, VA</c:v>
                </c:pt>
                <c:pt idx="8">
                  <c:v>Falls Church (city), VA</c:v>
                </c:pt>
                <c:pt idx="9">
                  <c:v>Montgomery, MD</c:v>
                </c:pt>
                <c:pt idx="10">
                  <c:v>Alexandria (city), VA</c:v>
                </c:pt>
                <c:pt idx="11">
                  <c:v>District of Columbia</c:v>
                </c:pt>
                <c:pt idx="12">
                  <c:v>Maryland suburbs</c:v>
                </c:pt>
                <c:pt idx="13">
                  <c:v>Virginia suburbs</c:v>
                </c:pt>
                <c:pt idx="14">
                  <c:v>Greater Washington</c:v>
                </c:pt>
              </c:strCache>
            </c:strRef>
          </c:cat>
          <c:val>
            <c:numRef>
              <c:f>'NP share private emp. 2003-11'!$N$4:$N$18</c:f>
              <c:numCache>
                <c:formatCode>0.0%</c:formatCode>
                <c:ptCount val="15"/>
                <c:pt idx="0">
                  <c:v>3.4000000000000002E-2</c:v>
                </c:pt>
                <c:pt idx="1">
                  <c:v>4.2000000000000003E-2</c:v>
                </c:pt>
                <c:pt idx="2">
                  <c:v>6.4000000000000001E-2</c:v>
                </c:pt>
                <c:pt idx="3">
                  <c:v>6.2E-2</c:v>
                </c:pt>
                <c:pt idx="4">
                  <c:v>0.06</c:v>
                </c:pt>
                <c:pt idx="5">
                  <c:v>0.127</c:v>
                </c:pt>
                <c:pt idx="6">
                  <c:v>8.1000000000000003E-2</c:v>
                </c:pt>
                <c:pt idx="7">
                  <c:v>8.8999999999999996E-2</c:v>
                </c:pt>
                <c:pt idx="8">
                  <c:v>0.152</c:v>
                </c:pt>
                <c:pt idx="9">
                  <c:v>0.10199999999999999</c:v>
                </c:pt>
                <c:pt idx="10">
                  <c:v>0.129</c:v>
                </c:pt>
                <c:pt idx="11">
                  <c:v>0.247</c:v>
                </c:pt>
                <c:pt idx="12">
                  <c:v>8.5999999999999993E-2</c:v>
                </c:pt>
                <c:pt idx="13">
                  <c:v>7.0000000000000007E-2</c:v>
                </c:pt>
                <c:pt idx="14">
                  <c:v>0.114</c:v>
                </c:pt>
              </c:numCache>
            </c:numRef>
          </c:val>
        </c:ser>
        <c:ser>
          <c:idx val="1"/>
          <c:order val="1"/>
          <c:tx>
            <c:strRef>
              <c:f>'NP share private emp. 2003-11'!$O$3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008000"/>
            </a:solidFill>
            <a:ln>
              <a:solidFill>
                <a:srgbClr val="0000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 i="1">
                    <a:latin typeface="Calibri"/>
                    <a:cs typeface="Calibri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'NP share private emp. 2003-11'!$M$4:$M$18</c:f>
              <c:strCache>
                <c:ptCount val="15"/>
                <c:pt idx="0">
                  <c:v>Loudoun, VA</c:v>
                </c:pt>
                <c:pt idx="1">
                  <c:v>Prince William, VA</c:v>
                </c:pt>
                <c:pt idx="2">
                  <c:v>Fairfax (city), VA</c:v>
                </c:pt>
                <c:pt idx="3">
                  <c:v>Fairfax, VA</c:v>
                </c:pt>
                <c:pt idx="4">
                  <c:v>Prince Georges, MD</c:v>
                </c:pt>
                <c:pt idx="5">
                  <c:v>Manasas (city), VA</c:v>
                </c:pt>
                <c:pt idx="6">
                  <c:v>Frederick, MD</c:v>
                </c:pt>
                <c:pt idx="7">
                  <c:v>Arlington, VA</c:v>
                </c:pt>
                <c:pt idx="8">
                  <c:v>Falls Church (city), VA</c:v>
                </c:pt>
                <c:pt idx="9">
                  <c:v>Montgomery, MD</c:v>
                </c:pt>
                <c:pt idx="10">
                  <c:v>Alexandria (city), VA</c:v>
                </c:pt>
                <c:pt idx="11">
                  <c:v>District of Columbia</c:v>
                </c:pt>
                <c:pt idx="12">
                  <c:v>Maryland suburbs</c:v>
                </c:pt>
                <c:pt idx="13">
                  <c:v>Virginia suburbs</c:v>
                </c:pt>
                <c:pt idx="14">
                  <c:v>Greater Washington</c:v>
                </c:pt>
              </c:strCache>
            </c:strRef>
          </c:cat>
          <c:val>
            <c:numRef>
              <c:f>'NP share private emp. 2003-11'!$O$4:$O$18</c:f>
              <c:numCache>
                <c:formatCode>0.0%</c:formatCode>
                <c:ptCount val="15"/>
                <c:pt idx="0">
                  <c:v>4.3048719453265202E-2</c:v>
                </c:pt>
                <c:pt idx="1">
                  <c:v>4.4129554655870401E-2</c:v>
                </c:pt>
                <c:pt idx="2">
                  <c:v>6.4039686566322807E-2</c:v>
                </c:pt>
                <c:pt idx="3">
                  <c:v>6.7111599946600001E-2</c:v>
                </c:pt>
                <c:pt idx="4">
                  <c:v>7.0907364383096805E-2</c:v>
                </c:pt>
                <c:pt idx="5">
                  <c:v>9.3665208403442099E-2</c:v>
                </c:pt>
                <c:pt idx="6">
                  <c:v>9.9000000000000005E-2</c:v>
                </c:pt>
                <c:pt idx="7">
                  <c:v>0.101393581286171</c:v>
                </c:pt>
                <c:pt idx="8">
                  <c:v>0.109154929577465</c:v>
                </c:pt>
                <c:pt idx="9">
                  <c:v>0.12004565249289199</c:v>
                </c:pt>
                <c:pt idx="10">
                  <c:v>0.139429516442063</c:v>
                </c:pt>
                <c:pt idx="11">
                  <c:v>0.26023701348693301</c:v>
                </c:pt>
                <c:pt idx="12">
                  <c:v>0.101861270587579</c:v>
                </c:pt>
                <c:pt idx="13">
                  <c:v>7.2312142084071093E-2</c:v>
                </c:pt>
                <c:pt idx="14">
                  <c:v>0.124133805272196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overlap val="-24"/>
        <c:axId val="66244992"/>
        <c:axId val="66246528"/>
      </c:barChart>
      <c:catAx>
        <c:axId val="66244992"/>
        <c:scaling>
          <c:orientation val="minMax"/>
        </c:scaling>
        <c:delete val="0"/>
        <c:axPos val="l"/>
        <c:majorTickMark val="none"/>
        <c:minorTickMark val="none"/>
        <c:tickLblPos val="low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66246528"/>
        <c:crosses val="autoZero"/>
        <c:auto val="1"/>
        <c:lblAlgn val="ctr"/>
        <c:lblOffset val="0"/>
        <c:noMultiLvlLbl val="0"/>
      </c:catAx>
      <c:valAx>
        <c:axId val="662465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Percent of private employment</a:t>
                </a:r>
              </a:p>
            </c:rich>
          </c:tx>
          <c:overlay val="0"/>
        </c:title>
        <c:numFmt formatCode="0%" sourceLinked="0"/>
        <c:majorTickMark val="none"/>
        <c:minorTickMark val="none"/>
        <c:tickLblPos val="none"/>
        <c:spPr>
          <a:ln>
            <a:solidFill>
              <a:srgbClr val="000000"/>
            </a:solidFill>
          </a:ln>
        </c:spPr>
        <c:crossAx val="662449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b="1" i="1"/>
            </a:pPr>
            <a:endParaRPr lang="en-US"/>
          </a:p>
        </c:txPr>
      </c:legendEntry>
      <c:layout>
        <c:manualLayout>
          <c:xMode val="edge"/>
          <c:yMode val="edge"/>
          <c:x val="0.74960548996123699"/>
          <c:y val="0.68163821168988503"/>
          <c:w val="0.184732753729525"/>
          <c:h val="0.13672357662022999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>
          <a:latin typeface="Arial Narrow"/>
          <a:cs typeface="Arial Narrow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649980346659601E-2"/>
          <c:y val="1.34903709325491E-2"/>
          <c:w val="0.937903685952299"/>
          <c:h val="0.8528509629067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'NP share of growth 2003-11'!$J$3</c:f>
              <c:strCache>
                <c:ptCount val="1"/>
                <c:pt idx="0">
                  <c:v>Nonprofit</c:v>
                </c:pt>
              </c:strCache>
            </c:strRef>
          </c:tx>
          <c:spPr>
            <a:solidFill>
              <a:srgbClr val="008000"/>
            </a:solidFill>
            <a:ln>
              <a:solidFill>
                <a:srgbClr val="0000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'NP share of growth 2003-11'!$I$4:$I$7</c:f>
              <c:strCache>
                <c:ptCount val="4"/>
                <c:pt idx="0">
                  <c:v>Greater _x000d_Washington</c:v>
                </c:pt>
                <c:pt idx="1">
                  <c:v>District of _x000d_Columbia</c:v>
                </c:pt>
                <c:pt idx="2">
                  <c:v>Maryland _x000d_Suburbs</c:v>
                </c:pt>
                <c:pt idx="3">
                  <c:v>Virginia _x000d_Suburbs</c:v>
                </c:pt>
              </c:strCache>
            </c:strRef>
          </c:cat>
          <c:val>
            <c:numRef>
              <c:f>'NP share of growth 2003-11'!$J$4:$J$7</c:f>
              <c:numCache>
                <c:formatCode>0.0%</c:formatCode>
                <c:ptCount val="4"/>
                <c:pt idx="0">
                  <c:v>0.32364729306189299</c:v>
                </c:pt>
                <c:pt idx="1">
                  <c:v>0.39897630710786802</c:v>
                </c:pt>
                <c:pt idx="2">
                  <c:v>0.30520427943040301</c:v>
                </c:pt>
                <c:pt idx="3">
                  <c:v>0.107014544860271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5"/>
        <c:axId val="67342336"/>
        <c:axId val="67343872"/>
      </c:barChart>
      <c:catAx>
        <c:axId val="67342336"/>
        <c:scaling>
          <c:orientation val="minMax"/>
        </c:scaling>
        <c:delete val="0"/>
        <c:axPos val="b"/>
        <c:majorTickMark val="none"/>
        <c:minorTickMark val="none"/>
        <c:tickLblPos val="low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67343872"/>
        <c:crosses val="autoZero"/>
        <c:auto val="1"/>
        <c:lblAlgn val="ctr"/>
        <c:lblOffset val="0"/>
        <c:noMultiLvlLbl val="0"/>
      </c:catAx>
      <c:valAx>
        <c:axId val="67343872"/>
        <c:scaling>
          <c:orientation val="minMax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 dirty="0"/>
                  <a:t>Share of </a:t>
                </a:r>
                <a:r>
                  <a:rPr lang="en-US" b="0" dirty="0" smtClean="0"/>
                  <a:t>growth</a:t>
                </a:r>
                <a:r>
                  <a:rPr lang="en-US" b="0" dirty="0"/>
                  <a:t>, 2003-2011</a:t>
                </a:r>
              </a:p>
            </c:rich>
          </c:tx>
          <c:layout>
            <c:manualLayout>
              <c:xMode val="edge"/>
              <c:yMode val="edge"/>
              <c:x val="3.0879835672714801E-3"/>
              <c:y val="0.21410251077105899"/>
            </c:manualLayout>
          </c:layout>
          <c:overlay val="0"/>
        </c:title>
        <c:numFmt formatCode="0.0%" sourceLinked="1"/>
        <c:majorTickMark val="none"/>
        <c:minorTickMark val="none"/>
        <c:tickLblPos val="nextTo"/>
        <c:crossAx val="673423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>
          <a:latin typeface="Arial Narrow"/>
          <a:cs typeface="Arial Narrow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0871730076701302E-2"/>
          <c:y val="0"/>
          <c:w val="0.91708817136140797"/>
          <c:h val="0.8217327209098860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BCCD5B"/>
            </a:solidFill>
            <a:ln>
              <a:solidFill>
                <a:srgbClr val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00000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00A100"/>
              </a:solidFill>
              <a:ln>
                <a:solidFill>
                  <a:srgbClr val="00000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CCFFCC"/>
              </a:solidFill>
              <a:ln>
                <a:solidFill>
                  <a:srgbClr val="000000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CCFFCC"/>
              </a:solidFill>
              <a:ln>
                <a:solidFill>
                  <a:srgbClr val="000000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CCFFCC"/>
              </a:solidFill>
              <a:ln>
                <a:solidFill>
                  <a:srgbClr val="000000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rgbClr val="CCFFCC"/>
              </a:solidFill>
              <a:ln>
                <a:solidFill>
                  <a:srgbClr val="000000"/>
                </a:solidFill>
              </a:ln>
            </c:spPr>
          </c:dPt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F4_3!$M$5:$M$10</c:f>
              <c:strCache>
                <c:ptCount val="6"/>
                <c:pt idx="0">
                  <c:v>VIRGINIA</c:v>
                </c:pt>
                <c:pt idx="1">
                  <c:v>United 
States</c:v>
                </c:pt>
                <c:pt idx="2">
                  <c:v>South 
Atlantic</c:v>
                </c:pt>
                <c:pt idx="3">
                  <c:v>GA</c:v>
                </c:pt>
                <c:pt idx="4">
                  <c:v>NC</c:v>
                </c:pt>
                <c:pt idx="5">
                  <c:v>FL</c:v>
                </c:pt>
              </c:strCache>
            </c:strRef>
          </c:cat>
          <c:val>
            <c:numRef>
              <c:f>F4_3!$N$5:$N$10</c:f>
              <c:numCache>
                <c:formatCode>_("$"* #,##0.00_);_("$"* \(#,##0.00\);_("$"* "-"??_);_(@_)</c:formatCode>
                <c:ptCount val="6"/>
                <c:pt idx="0">
                  <c:v>21.026873742253311</c:v>
                </c:pt>
                <c:pt idx="1">
                  <c:v>20.208039375599579</c:v>
                </c:pt>
                <c:pt idx="2">
                  <c:v>22.87673605299878</c:v>
                </c:pt>
                <c:pt idx="3">
                  <c:v>28.653230710342921</c:v>
                </c:pt>
                <c:pt idx="4">
                  <c:v>24.95746874481048</c:v>
                </c:pt>
                <c:pt idx="5">
                  <c:v>19.331964779836039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74349184"/>
        <c:axId val="74355072"/>
      </c:barChart>
      <c:catAx>
        <c:axId val="7434918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>
            <a:solidFill>
              <a:sysClr val="windowText" lastClr="000000">
                <a:lumMod val="75000"/>
                <a:lumOff val="25000"/>
              </a:sysClr>
            </a:solidFill>
          </a:ln>
        </c:spPr>
        <c:crossAx val="74355072"/>
        <c:crosses val="autoZero"/>
        <c:auto val="1"/>
        <c:lblAlgn val="ctr"/>
        <c:lblOffset val="0"/>
        <c:noMultiLvlLbl val="0"/>
      </c:catAx>
      <c:valAx>
        <c:axId val="74355072"/>
        <c:scaling>
          <c:orientation val="minMax"/>
          <c:max val="32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CONTRIBUTIONS PER $1000 OF INCOME</a:t>
                </a:r>
              </a:p>
            </c:rich>
          </c:tx>
          <c:layout>
            <c:manualLayout>
              <c:xMode val="edge"/>
              <c:yMode val="edge"/>
              <c:x val="6.4030540786028095E-5"/>
              <c:y val="2.9564557194377498E-2"/>
            </c:manualLayout>
          </c:layout>
          <c:overlay val="0"/>
        </c:title>
        <c:numFmt formatCode="_(&quot;$&quot;* #,##0.00_);_(&quot;$&quot;* \(#,##0.00\);_(&quot;$&quot;* &quot;-&quot;??_);_(@_)" sourceLinked="1"/>
        <c:majorTickMark val="out"/>
        <c:minorTickMark val="none"/>
        <c:tickLblPos val="none"/>
        <c:spPr>
          <a:ln>
            <a:noFill/>
          </a:ln>
        </c:spPr>
        <c:crossAx val="7434918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 b="1">
          <a:solidFill>
            <a:srgbClr val="262626"/>
          </a:solidFill>
          <a:latin typeface="Arial Narrow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322300117185194E-2"/>
          <c:y val="7.9365844377051603E-2"/>
          <c:w val="0.87113148715419197"/>
          <c:h val="0.708028065004423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F4_4_5!$K$27</c:f>
              <c:strCache>
                <c:ptCount val="1"/>
                <c:pt idx="0">
                  <c:v>Net assets</c:v>
                </c:pt>
              </c:strCache>
            </c:strRef>
          </c:tx>
          <c:spPr>
            <a:solidFill>
              <a:srgbClr val="BCCD5B"/>
            </a:solidFill>
            <a:ln>
              <a:solidFill>
                <a:srgbClr val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00000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CCFFCC"/>
              </a:solidFill>
              <a:ln>
                <a:solidFill>
                  <a:srgbClr val="00000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00A100"/>
              </a:solidFill>
              <a:ln>
                <a:solidFill>
                  <a:srgbClr val="000000"/>
                </a:solidFill>
              </a:ln>
            </c:spPr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 $13.60 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 $25.70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 $39.60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F4_4_5!$J$28:$J$30</c:f>
              <c:strCache>
                <c:ptCount val="3"/>
                <c:pt idx="0">
                  <c:v>VIRGINIA</c:v>
                </c:pt>
                <c:pt idx="1">
                  <c:v>South Atlantic</c:v>
                </c:pt>
                <c:pt idx="2">
                  <c:v>United States</c:v>
                </c:pt>
              </c:strCache>
            </c:strRef>
          </c:cat>
          <c:val>
            <c:numRef>
              <c:f>F4_4_5!$K$28:$K$30</c:f>
              <c:numCache>
                <c:formatCode>_("$"* #,##0.0_);_("$"* \(#,##0.0\);_("$"* "-"??_);_(@_)</c:formatCode>
                <c:ptCount val="3"/>
                <c:pt idx="0">
                  <c:v>13.64089668670977</c:v>
                </c:pt>
                <c:pt idx="1">
                  <c:v>25.6697058705725</c:v>
                </c:pt>
                <c:pt idx="2">
                  <c:v>39.571069593588987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10"/>
        <c:axId val="73831168"/>
        <c:axId val="73832704"/>
      </c:barChart>
      <c:catAx>
        <c:axId val="7383116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>
            <a:solidFill>
              <a:srgbClr val="000000"/>
            </a:solidFill>
          </a:ln>
        </c:spPr>
        <c:crossAx val="73832704"/>
        <c:crosses val="autoZero"/>
        <c:auto val="1"/>
        <c:lblAlgn val="ctr"/>
        <c:lblOffset val="100"/>
        <c:noMultiLvlLbl val="0"/>
      </c:catAx>
      <c:valAx>
        <c:axId val="73832704"/>
        <c:scaling>
          <c:orientation val="minMax"/>
          <c:max val="4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EXPENDITURES PER $1000 GSP</a:t>
                </a:r>
              </a:p>
            </c:rich>
          </c:tx>
          <c:layout>
            <c:manualLayout>
              <c:xMode val="edge"/>
              <c:yMode val="edge"/>
              <c:x val="2.3699070546289201E-2"/>
              <c:y val="6.5874671916010499E-2"/>
            </c:manualLayout>
          </c:layout>
          <c:overlay val="0"/>
        </c:title>
        <c:numFmt formatCode="_(&quot;$&quot;* #,##0.0_);_(&quot;$&quot;* \(#,##0.0\);_(&quot;$&quot;* &quot;-&quot;??_);_(@_)" sourceLinked="1"/>
        <c:majorTickMark val="out"/>
        <c:minorTickMark val="none"/>
        <c:tickLblPos val="none"/>
        <c:spPr>
          <a:ln>
            <a:noFill/>
          </a:ln>
        </c:spPr>
        <c:crossAx val="7383116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 b="1">
          <a:solidFill>
            <a:srgbClr val="262626"/>
          </a:solidFill>
          <a:latin typeface="Arial Narrow" pitchFamily="34" charset="0"/>
        </a:defRPr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0.0635</cdr:x>
      <cdr:y>0.83642</cdr:y>
    </cdr:from>
    <cdr:to>
      <cdr:x>0.2058</cdr:x>
      <cdr:y>0.90804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34549" y="3824093"/>
          <a:ext cx="1197861" cy="327447"/>
        </a:xfrm>
        <a:prstGeom xmlns:a="http://schemas.openxmlformats.org/drawingml/2006/main" prst="rect">
          <a:avLst/>
        </a:prstGeom>
        <a:solidFill xmlns:a="http://schemas.openxmlformats.org/drawingml/2006/main">
          <a:srgbClr val="AEE2F9"/>
        </a:solidFill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2400" b="1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VIRGINIA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0.13683</cdr:x>
      <cdr:y>0.81874</cdr:y>
    </cdr:from>
    <cdr:to>
      <cdr:x>0.31833</cdr:x>
      <cdr:y>0.914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103978" y="3584409"/>
          <a:ext cx="1464412" cy="417052"/>
        </a:xfrm>
        <a:prstGeom xmlns:a="http://schemas.openxmlformats.org/drawingml/2006/main" prst="rect">
          <a:avLst/>
        </a:prstGeom>
        <a:solidFill xmlns:a="http://schemas.openxmlformats.org/drawingml/2006/main">
          <a:srgbClr val="AEE2F9"/>
        </a:solidFill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2800" b="1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VIRGINIA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095B833E-F8DB-4E8D-8886-9CA38840EE50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B5C44DDD-C979-4B19-95D7-36BA0DCE8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0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C717DF2C-76A5-49AD-818D-D992854CCB21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AEB85DBB-21B9-4AF9-A9F6-FE7F7BF431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53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76F0F7-8806-4DEF-923B-A7B1A357B3D9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96913"/>
            <a:ext cx="4648200" cy="3486150"/>
          </a:xfrm>
          <a:solidFill>
            <a:srgbClr val="FFFFFF"/>
          </a:solidFill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4202" tIns="47101" rIns="94202" bIns="47101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76F0F7-8806-4DEF-923B-A7B1A357B3D9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96913"/>
            <a:ext cx="4648200" cy="3486150"/>
          </a:xfrm>
          <a:solidFill>
            <a:srgbClr val="FFFFFF"/>
          </a:solidFill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4202" tIns="47101" rIns="94202" bIns="47101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5D32B-F566-4F56-9A78-4281743FCEF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5D32B-F566-4F56-9A78-4281743FCEF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5D32B-F566-4F56-9A78-4281743FCEF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5D32B-F566-4F56-9A78-4281743FCEF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5D32B-F566-4F56-9A78-4281743FCEF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5D32B-F566-4F56-9A78-4281743FCEF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76F0F7-8806-4DEF-923B-A7B1A357B3D9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98500"/>
            <a:ext cx="4646612" cy="3486150"/>
          </a:xfrm>
          <a:solidFill>
            <a:srgbClr val="FFFFFF"/>
          </a:solidFill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4178" tIns="47089" rIns="94178" bIns="47089">
            <a:normAutofit/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B8969B-9870-43A3-9C4D-12E4BA1A6CAD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96913"/>
            <a:ext cx="4648200" cy="3486150"/>
          </a:xfrm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4194" tIns="47097" rIns="94194" bIns="47097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98500"/>
            <a:ext cx="4646612" cy="3486150"/>
          </a:xfrm>
          <a:solidFill>
            <a:srgbClr val="FFFFFF"/>
          </a:solidFill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4171" tIns="47084" rIns="94171" bIns="47084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5D32B-F566-4F56-9A78-4281743FCEF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76F0F7-8806-4DEF-923B-A7B1A357B3D9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96913"/>
            <a:ext cx="4648200" cy="3486150"/>
          </a:xfrm>
          <a:solidFill>
            <a:srgbClr val="FFFFFF"/>
          </a:solidFill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4202" tIns="47101" rIns="94202" bIns="47101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76F0F7-8806-4DEF-923B-A7B1A357B3D9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96913"/>
            <a:ext cx="4648200" cy="3486150"/>
          </a:xfrm>
          <a:solidFill>
            <a:srgbClr val="FFFFFF"/>
          </a:solidFill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4202" tIns="47101" rIns="94202" bIns="47101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76F0F7-8806-4DEF-923B-A7B1A357B3D9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96913"/>
            <a:ext cx="4648200" cy="3486150"/>
          </a:xfrm>
          <a:solidFill>
            <a:srgbClr val="FFFFFF"/>
          </a:solidFill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4202" tIns="47101" rIns="94202" bIns="47101">
            <a:normAutofit/>
          </a:bodyPr>
          <a:lstStyle/>
          <a:p>
            <a:endParaRPr lang="en-US" sz="140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5D32B-F566-4F56-9A78-4281743FCEF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5D32B-F566-4F56-9A78-4281743FCEF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5D32B-F566-4F56-9A78-4281743FCEF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5D32B-F566-4F56-9A78-4281743FCEF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F9F5-3BF4-0A46-9ECA-3DF07C9CAED6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4AD2-AD81-6140-9AA8-3035F70870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F9F5-3BF4-0A46-9ECA-3DF07C9CAED6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4AD2-AD81-6140-9AA8-3035F70870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F9F5-3BF4-0A46-9ECA-3DF07C9CAED6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4AD2-AD81-6140-9AA8-3035F70870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8C941-01A6-4A32-8715-8A78590AF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CE2586A-AE2F-4DE5-95B4-8B0D5468B1B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2399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F9F5-3BF4-0A46-9ECA-3DF07C9CAED6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4AD2-AD81-6140-9AA8-3035F70870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F9F5-3BF4-0A46-9ECA-3DF07C9CAED6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4AD2-AD81-6140-9AA8-3035F70870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F9F5-3BF4-0A46-9ECA-3DF07C9CAED6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4AD2-AD81-6140-9AA8-3035F70870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F9F5-3BF4-0A46-9ECA-3DF07C9CAED6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4AD2-AD81-6140-9AA8-3035F70870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F9F5-3BF4-0A46-9ECA-3DF07C9CAED6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4AD2-AD81-6140-9AA8-3035F70870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F9F5-3BF4-0A46-9ECA-3DF07C9CAED6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4AD2-AD81-6140-9AA8-3035F70870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F9F5-3BF4-0A46-9ECA-3DF07C9CAED6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4AD2-AD81-6140-9AA8-3035F70870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F9F5-3BF4-0A46-9ECA-3DF07C9CAED6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4AD2-AD81-6140-9AA8-3035F70870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B4D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9F9F5-3BF4-0A46-9ECA-3DF07C9CAED6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C4AD2-AD81-6140-9AA8-3035F70870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11" Type="http://schemas.openxmlformats.org/officeDocument/2006/relationships/image" Target="../media/image2.pn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81000" y="2743200"/>
            <a:ext cx="815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endParaRPr lang="en-US" sz="1800" b="1" dirty="0">
              <a:latin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1600200"/>
            <a:ext cx="9144000" cy="4114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0" rIns="92075" bIns="0" numCol="1" anchor="t" anchorCtr="0" compatLnSpc="1">
            <a:prstTxWarp prst="textNoShape">
              <a:avLst/>
            </a:prstTxWarp>
          </a:bodyPr>
          <a:lstStyle/>
          <a:p>
            <a:pPr marL="4635500" lvl="0" fontAlgn="base">
              <a:spcAft>
                <a:spcPct val="0"/>
              </a:spcAft>
              <a:defRPr/>
            </a:pPr>
            <a:endParaRPr lang="en-US" sz="4000" kern="0" dirty="0">
              <a:solidFill>
                <a:schemeClr val="accent1">
                  <a:lumMod val="50000"/>
                </a:schemeClr>
              </a:solidFill>
              <a:latin typeface="Arial Narrow"/>
              <a:cs typeface="Arial Narrow"/>
            </a:endParaRPr>
          </a:p>
          <a:p>
            <a:pPr marL="4635500" lvl="0" fontAlgn="base">
              <a:spcAft>
                <a:spcPct val="0"/>
              </a:spcAft>
              <a:defRPr/>
            </a:pPr>
            <a:endParaRPr lang="en-US" kern="0" dirty="0" smtClean="0">
              <a:solidFill>
                <a:schemeClr val="accent1">
                  <a:lumMod val="50000"/>
                </a:schemeClr>
              </a:solidFill>
              <a:latin typeface="Arial Narrow"/>
              <a:cs typeface="Arial Narrow"/>
            </a:endParaRPr>
          </a:p>
          <a:p>
            <a:pPr marL="4457700" lvl="0" fontAlgn="base">
              <a:spcAft>
                <a:spcPct val="0"/>
              </a:spcAft>
              <a:tabLst>
                <a:tab pos="4457700" algn="l"/>
              </a:tabLst>
              <a:defRPr/>
            </a:pPr>
            <a:r>
              <a:rPr lang="en-US" sz="4800" b="1" kern="0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WHAT </a:t>
            </a:r>
            <a:r>
              <a:rPr lang="en-US" sz="4800" b="1" kern="0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CAN </a:t>
            </a:r>
            <a:endParaRPr lang="en-US" sz="4800" b="1" kern="0" dirty="0" smtClean="0">
              <a:solidFill>
                <a:schemeClr val="accent1">
                  <a:lumMod val="75000"/>
                </a:schemeClr>
              </a:solidFill>
              <a:latin typeface="Arial Narrow"/>
              <a:cs typeface="Arial Narrow"/>
            </a:endParaRPr>
          </a:p>
          <a:p>
            <a:pPr marL="4457700" lvl="0" fontAlgn="base">
              <a:spcAft>
                <a:spcPct val="0"/>
              </a:spcAft>
              <a:tabLst>
                <a:tab pos="4457700" algn="l"/>
              </a:tabLst>
              <a:defRPr/>
            </a:pPr>
            <a:r>
              <a:rPr lang="en-US" sz="4800" b="1" kern="0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WE </a:t>
            </a:r>
            <a:r>
              <a:rPr lang="en-US" sz="4800" b="1" kern="0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DO FOR </a:t>
            </a:r>
            <a:r>
              <a:rPr lang="en-US" sz="4800" b="1" kern="0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DC NONPROFITS?</a:t>
            </a:r>
            <a:endParaRPr lang="en-US" sz="4800" b="1" kern="0" dirty="0">
              <a:solidFill>
                <a:schemeClr val="accent1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4" name="Picture 3" descr="Triangle-logo-ne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21" y="1778002"/>
            <a:ext cx="3667242" cy="364066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11814" y="-19351"/>
            <a:ext cx="9177826" cy="1426911"/>
            <a:chOff x="-11814" y="-19351"/>
            <a:chExt cx="9177826" cy="1426911"/>
          </a:xfrm>
        </p:grpSpPr>
        <p:grpSp>
          <p:nvGrpSpPr>
            <p:cNvPr id="2" name="Group 10"/>
            <p:cNvGrpSpPr/>
            <p:nvPr/>
          </p:nvGrpSpPr>
          <p:grpSpPr>
            <a:xfrm>
              <a:off x="0" y="0"/>
              <a:ext cx="9144000" cy="1407560"/>
              <a:chOff x="0" y="0"/>
              <a:chExt cx="9144000" cy="140756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0" y="0"/>
                <a:ext cx="9144000" cy="140756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 Box 16"/>
              <p:cNvSpPr txBox="1">
                <a:spLocks noChangeArrowheads="1"/>
              </p:cNvSpPr>
              <p:nvPr/>
            </p:nvSpPr>
            <p:spPr bwMode="auto">
              <a:xfrm>
                <a:off x="0" y="462337"/>
                <a:ext cx="9144000" cy="83220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noAutofit/>
              </a:bodyPr>
              <a:lstStyle/>
              <a:p>
                <a:pPr algn="ctr" eaLnBrk="0" hangingPunct="0">
                  <a:spcBef>
                    <a:spcPct val="50000"/>
                  </a:spcBef>
                  <a:tabLst>
                    <a:tab pos="7777163" algn="l"/>
                  </a:tabLst>
                  <a:defRPr/>
                </a:pPr>
                <a:endParaRPr lang="en-US" sz="4400" cap="all" dirty="0" smtClean="0">
                  <a:ln w="19050">
                    <a:noFill/>
                  </a:ln>
                  <a:latin typeface="Franklin Gothic Medium Cond" pitchFamily="34" charset="0"/>
                  <a:cs typeface="Courier New" pitchFamily="49" charset="0"/>
                </a:endParaRPr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814" y="-19351"/>
              <a:ext cx="9177826" cy="655450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2222500" y="5742801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Arial Narrow" pitchFamily="34" charset="0"/>
              </a:rPr>
              <a:t>LESTER M. SALAMON  </a:t>
            </a:r>
            <a:r>
              <a:rPr lang="en-US" sz="3200" dirty="0">
                <a:solidFill>
                  <a:srgbClr val="FFD13F"/>
                </a:solidFill>
                <a:latin typeface="Arial Narrow" pitchFamily="34" charset="0"/>
              </a:rPr>
              <a:t/>
            </a:r>
            <a:br>
              <a:rPr lang="en-US" sz="3200" dirty="0">
                <a:solidFill>
                  <a:srgbClr val="FFD13F"/>
                </a:solidFill>
                <a:latin typeface="Arial Narrow" pitchFamily="34" charset="0"/>
              </a:rPr>
            </a:br>
            <a:r>
              <a:rPr lang="en-US" sz="1200" dirty="0" err="1">
                <a:solidFill>
                  <a:schemeClr val="bg2">
                    <a:lumMod val="75000"/>
                  </a:schemeClr>
                </a:solidFill>
                <a:latin typeface="Arial Narrow" pitchFamily="34" charset="0"/>
              </a:rPr>
              <a:t>lsalamon@jhu.edu</a:t>
            </a:r>
            <a:endParaRPr lang="en-US" sz="1200" dirty="0">
              <a:solidFill>
                <a:schemeClr val="bg2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12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CNP_Logo_Web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44420" y="2120398"/>
            <a:ext cx="6851872" cy="411112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-11814" y="-19351"/>
            <a:ext cx="9177826" cy="1426911"/>
            <a:chOff x="-11814" y="-19351"/>
            <a:chExt cx="9177826" cy="1426911"/>
          </a:xfrm>
        </p:grpSpPr>
        <p:grpSp>
          <p:nvGrpSpPr>
            <p:cNvPr id="9" name="Group 10"/>
            <p:cNvGrpSpPr/>
            <p:nvPr/>
          </p:nvGrpSpPr>
          <p:grpSpPr>
            <a:xfrm>
              <a:off x="0" y="0"/>
              <a:ext cx="9144000" cy="1407560"/>
              <a:chOff x="0" y="0"/>
              <a:chExt cx="9144000" cy="140756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0"/>
                <a:ext cx="9144000" cy="140756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 Box 16"/>
              <p:cNvSpPr txBox="1">
                <a:spLocks noChangeArrowheads="1"/>
              </p:cNvSpPr>
              <p:nvPr/>
            </p:nvSpPr>
            <p:spPr bwMode="auto">
              <a:xfrm>
                <a:off x="0" y="580868"/>
                <a:ext cx="9144000" cy="739931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noAutofit/>
              </a:bodyPr>
              <a:lstStyle/>
              <a:p>
                <a:pPr algn="ctr" eaLnBrk="0" hangingPunct="0">
                  <a:spcBef>
                    <a:spcPct val="50000"/>
                  </a:spcBef>
                  <a:tabLst>
                    <a:tab pos="7777163" algn="l"/>
                  </a:tabLst>
                  <a:defRPr/>
                </a:pPr>
                <a:r>
                  <a:rPr lang="en-US" sz="2600" cap="all" dirty="0" smtClean="0">
                    <a:ln w="19050">
                      <a:noFill/>
                    </a:ln>
                    <a:latin typeface="Arial Narrow"/>
                    <a:cs typeface="Arial Narrow"/>
                  </a:rPr>
                  <a:t>putting civil society on the economic map of the world</a:t>
                </a:r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814" y="-19351"/>
              <a:ext cx="9177826" cy="655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479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worl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264" y="2985733"/>
            <a:ext cx="7582032" cy="347365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grpSp>
        <p:nvGrpSpPr>
          <p:cNvPr id="113" name="Group 112"/>
          <p:cNvGrpSpPr/>
          <p:nvPr/>
        </p:nvGrpSpPr>
        <p:grpSpPr>
          <a:xfrm>
            <a:off x="-97536" y="1587340"/>
            <a:ext cx="8903442" cy="5028068"/>
            <a:chOff x="-97536" y="1371440"/>
            <a:chExt cx="8903442" cy="5028068"/>
          </a:xfrm>
        </p:grpSpPr>
        <p:grpSp>
          <p:nvGrpSpPr>
            <p:cNvPr id="9" name="Group 287"/>
            <p:cNvGrpSpPr/>
            <p:nvPr/>
          </p:nvGrpSpPr>
          <p:grpSpPr>
            <a:xfrm>
              <a:off x="-97536" y="1371440"/>
              <a:ext cx="8903442" cy="5028068"/>
              <a:chOff x="-267843" y="516841"/>
              <a:chExt cx="6892124" cy="4156076"/>
            </a:xfrm>
          </p:grpSpPr>
          <p:grpSp>
            <p:nvGrpSpPr>
              <p:cNvPr id="10" name="Group 200"/>
              <p:cNvGrpSpPr/>
              <p:nvPr/>
            </p:nvGrpSpPr>
            <p:grpSpPr>
              <a:xfrm>
                <a:off x="1679415" y="929030"/>
                <a:ext cx="4660826" cy="3536095"/>
                <a:chOff x="1679415" y="929030"/>
                <a:chExt cx="4660826" cy="3536095"/>
              </a:xfrm>
            </p:grpSpPr>
            <p:sp>
              <p:nvSpPr>
                <p:cNvPr id="102" name="AutoShape 76"/>
                <p:cNvSpPr>
                  <a:spLocks noChangeShapeType="1"/>
                </p:cNvSpPr>
                <p:nvPr/>
              </p:nvSpPr>
              <p:spPr bwMode="auto">
                <a:xfrm>
                  <a:off x="4931496" y="2937022"/>
                  <a:ext cx="40947" cy="573039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>
                    <a:solidFill>
                      <a:schemeClr val="bg1"/>
                    </a:solidFill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03" name="AutoShape 57"/>
                <p:cNvSpPr>
                  <a:spLocks noChangeShapeType="1"/>
                </p:cNvSpPr>
                <p:nvPr/>
              </p:nvSpPr>
              <p:spPr bwMode="auto">
                <a:xfrm flipV="1">
                  <a:off x="3497263" y="2189749"/>
                  <a:ext cx="2262392" cy="169275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>
                    <a:solidFill>
                      <a:schemeClr val="bg1"/>
                    </a:solidFill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04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3367186" y="3541179"/>
                  <a:ext cx="1109663" cy="2714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40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latin typeface="Arial Narrow"/>
                      <a:ea typeface="Calibri" pitchFamily="34" charset="0"/>
                      <a:cs typeface="Arial Narrow"/>
                    </a:rPr>
                    <a:t>Kenya</a:t>
                  </a:r>
                  <a:endParaRPr kumimoji="0" lang="en-US" sz="14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05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3366241" y="3000692"/>
                  <a:ext cx="1109663" cy="2714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40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latin typeface="Arial Narrow"/>
                      <a:ea typeface="Calibri" pitchFamily="34" charset="0"/>
                      <a:cs typeface="Arial Narrow"/>
                    </a:rPr>
                    <a:t>Israel</a:t>
                  </a:r>
                  <a:endParaRPr kumimoji="0" lang="en-US" sz="14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06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3712251" y="3684295"/>
                  <a:ext cx="1109663" cy="2714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40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latin typeface="Arial Narrow"/>
                      <a:ea typeface="Calibri" pitchFamily="34" charset="0"/>
                      <a:cs typeface="Arial Narrow"/>
                    </a:rPr>
                    <a:t>Pakistan</a:t>
                  </a:r>
                  <a:endParaRPr kumimoji="0" lang="en-US" sz="14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07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4121732" y="4193662"/>
                  <a:ext cx="1109663" cy="2714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40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latin typeface="Arial Narrow"/>
                      <a:ea typeface="Calibri" pitchFamily="34" charset="0"/>
                      <a:cs typeface="Arial Narrow"/>
                    </a:rPr>
                    <a:t>Australia</a:t>
                  </a:r>
                  <a:endParaRPr kumimoji="0" lang="en-US" sz="14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08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679415" y="929030"/>
                  <a:ext cx="1109662" cy="2714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40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latin typeface="Arial Narrow"/>
                      <a:ea typeface="Calibri" pitchFamily="34" charset="0"/>
                      <a:cs typeface="Arial Narrow"/>
                    </a:rPr>
                    <a:t>Belgium</a:t>
                  </a:r>
                  <a:endParaRPr kumimoji="0" lang="en-US" sz="14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09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580922" y="1377950"/>
                  <a:ext cx="1109662" cy="2714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40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latin typeface="Arial Narrow"/>
                      <a:ea typeface="Calibri" pitchFamily="34" charset="0"/>
                      <a:cs typeface="Arial Narrow"/>
                    </a:rPr>
                    <a:t>Italy</a:t>
                  </a:r>
                  <a:endParaRPr kumimoji="0" lang="en-US" sz="14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10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5230578" y="1550630"/>
                  <a:ext cx="1109663" cy="2714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40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latin typeface="Arial Narrow"/>
                      <a:ea typeface="Calibri" pitchFamily="34" charset="0"/>
                      <a:cs typeface="Arial Narrow"/>
                    </a:rPr>
                    <a:t>Slovakia</a:t>
                  </a:r>
                  <a:endParaRPr kumimoji="0" lang="en-US" sz="14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1" name="Group 201"/>
              <p:cNvGrpSpPr/>
              <p:nvPr/>
            </p:nvGrpSpPr>
            <p:grpSpPr>
              <a:xfrm>
                <a:off x="-267843" y="516841"/>
                <a:ext cx="6892124" cy="4156076"/>
                <a:chOff x="-267843" y="516841"/>
                <a:chExt cx="6892124" cy="4156076"/>
              </a:xfrm>
            </p:grpSpPr>
            <p:grpSp>
              <p:nvGrpSpPr>
                <p:cNvPr id="12" name="Group 197"/>
                <p:cNvGrpSpPr/>
                <p:nvPr/>
              </p:nvGrpSpPr>
              <p:grpSpPr>
                <a:xfrm>
                  <a:off x="556881" y="516841"/>
                  <a:ext cx="6067400" cy="1941049"/>
                  <a:chOff x="556881" y="516841"/>
                  <a:chExt cx="6067400" cy="1941049"/>
                </a:xfrm>
              </p:grpSpPr>
              <p:sp>
                <p:nvSpPr>
                  <p:cNvPr id="70" name="AutoShape 7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709737" y="1327150"/>
                    <a:ext cx="1362296" cy="888585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solidFill>
                        <a:schemeClr val="bg1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71" name="AutoShape 7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596601" y="1599931"/>
                    <a:ext cx="1637138" cy="565418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solidFill>
                        <a:schemeClr val="bg1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72" name="AutoShape 7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349328" y="1486000"/>
                    <a:ext cx="879646" cy="822223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solidFill>
                        <a:schemeClr val="bg1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73" name="AutoShape 7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554288" y="1131888"/>
                    <a:ext cx="628650" cy="1108075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solidFill>
                        <a:schemeClr val="bg1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74" name="AutoShape 6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166277" y="1281576"/>
                    <a:ext cx="67461" cy="721848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solidFill>
                        <a:schemeClr val="bg1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75" name="AutoShape 6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28975" y="755650"/>
                    <a:ext cx="225425" cy="1406525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solidFill>
                        <a:schemeClr val="bg1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76" name="AutoShape 6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97263" y="1107343"/>
                    <a:ext cx="283235" cy="862745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solidFill>
                        <a:schemeClr val="bg1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77" name="AutoShape 6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60725" y="925513"/>
                    <a:ext cx="938213" cy="1381125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solidFill>
                        <a:schemeClr val="bg1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78" name="AutoShape 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98815" y="1565275"/>
                    <a:ext cx="155584" cy="892615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solidFill>
                        <a:schemeClr val="bg1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79" name="AutoShape 6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27399" y="1407447"/>
                    <a:ext cx="815107" cy="842039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solidFill>
                        <a:schemeClr val="bg1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80" name="AutoShape 6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659063" y="817563"/>
                    <a:ext cx="652462" cy="1184275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solidFill>
                        <a:schemeClr val="bg1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81" name="AutoShape 6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877439" y="775083"/>
                    <a:ext cx="1356299" cy="1318830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solidFill>
                        <a:schemeClr val="bg1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82" name="AutoShape 6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33738" y="980001"/>
                    <a:ext cx="1706956" cy="1258374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solidFill>
                        <a:schemeClr val="bg1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83" name="AutoShape 6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27401" y="1227484"/>
                    <a:ext cx="1912249" cy="928340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solidFill>
                        <a:schemeClr val="bg1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84" name="AutoShape 5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24263" y="1486001"/>
                    <a:ext cx="1792345" cy="822224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solidFill>
                        <a:schemeClr val="bg1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85" name="AutoShape 5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97262" y="1679888"/>
                    <a:ext cx="2273262" cy="558487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solidFill>
                        <a:schemeClr val="bg1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86" name="Text 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6881" y="1454150"/>
                    <a:ext cx="1109662" cy="2714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 Narrow"/>
                        <a:ea typeface="Calibri" pitchFamily="34" charset="0"/>
                        <a:cs typeface="Arial Narrow"/>
                      </a:rPr>
                      <a:t>Germany</a:t>
                    </a:r>
                    <a:endParaRPr kumimoji="0" lang="en-US" sz="140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87" name="Text Box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66775" y="1131888"/>
                    <a:ext cx="1109663" cy="27146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 Narrow"/>
                        <a:ea typeface="Calibri" pitchFamily="34" charset="0"/>
                        <a:cs typeface="Arial Narrow"/>
                      </a:rPr>
                      <a:t>United Kingdom</a:t>
                    </a:r>
                    <a:endParaRPr kumimoji="0" lang="en-US" sz="140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88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82380" y="581196"/>
                    <a:ext cx="1109663" cy="2714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 Narrow"/>
                        <a:ea typeface="Calibri" pitchFamily="34" charset="0"/>
                        <a:cs typeface="Arial Narrow"/>
                      </a:rPr>
                      <a:t>Denmark</a:t>
                    </a:r>
                    <a:endParaRPr kumimoji="0" lang="en-US" sz="140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89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91860" y="1292114"/>
                    <a:ext cx="1109663" cy="27146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 Narrow"/>
                        <a:ea typeface="Calibri" pitchFamily="34" charset="0"/>
                        <a:cs typeface="Arial Narrow"/>
                      </a:rPr>
                      <a:t>France</a:t>
                    </a:r>
                    <a:endParaRPr kumimoji="0" lang="en-US" sz="140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90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01341" y="604376"/>
                    <a:ext cx="1109663" cy="2714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 Narrow"/>
                        <a:ea typeface="Calibri" pitchFamily="34" charset="0"/>
                        <a:cs typeface="Arial Narrow"/>
                      </a:rPr>
                      <a:t>Sweden</a:t>
                    </a:r>
                    <a:endParaRPr kumimoji="0" lang="en-US" sz="140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91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33902" y="1074363"/>
                    <a:ext cx="1109662" cy="27146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 Narrow"/>
                        <a:ea typeface="Calibri" pitchFamily="34" charset="0"/>
                        <a:cs typeface="Arial Narrow"/>
                      </a:rPr>
                      <a:t>Norway</a:t>
                    </a:r>
                    <a:endParaRPr kumimoji="0" lang="en-US" sz="140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92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33943" y="516841"/>
                    <a:ext cx="1109663" cy="2714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 Narrow"/>
                        <a:ea typeface="Calibri" pitchFamily="34" charset="0"/>
                        <a:cs typeface="Arial Narrow"/>
                      </a:rPr>
                      <a:t>The Netherlands</a:t>
                    </a:r>
                    <a:endParaRPr kumimoji="0" lang="en-US" sz="140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93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8150" y="923925"/>
                    <a:ext cx="1109663" cy="2714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 Narrow"/>
                        <a:ea typeface="Calibri" pitchFamily="34" charset="0"/>
                        <a:cs typeface="Arial Narrow"/>
                      </a:rPr>
                      <a:t>Finland</a:t>
                    </a:r>
                    <a:endParaRPr kumimoji="0" lang="en-US" sz="140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94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75690" y="1178540"/>
                    <a:ext cx="1109663" cy="27146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 Narrow"/>
                        <a:ea typeface="Calibri" pitchFamily="34" charset="0"/>
                        <a:cs typeface="Arial Narrow"/>
                      </a:rPr>
                      <a:t>Austria</a:t>
                    </a:r>
                    <a:endParaRPr kumimoji="0" lang="en-US" sz="140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95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58043" y="698323"/>
                    <a:ext cx="1109663" cy="2714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 Narrow"/>
                        <a:ea typeface="Calibri" pitchFamily="34" charset="0"/>
                        <a:cs typeface="Arial Narrow"/>
                      </a:rPr>
                      <a:t>Switzerland</a:t>
                    </a:r>
                    <a:endParaRPr kumimoji="0" lang="en-US" sz="140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96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31213" y="748497"/>
                    <a:ext cx="1109663" cy="2714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 Narrow"/>
                        <a:ea typeface="Calibri" pitchFamily="34" charset="0"/>
                        <a:cs typeface="Arial Narrow"/>
                      </a:rPr>
                      <a:t>Czech Republic</a:t>
                    </a:r>
                    <a:endParaRPr kumimoji="0" lang="en-US" sz="140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97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30011" y="1134023"/>
                    <a:ext cx="1109662" cy="2714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 Narrow"/>
                        <a:ea typeface="Calibri" pitchFamily="34" charset="0"/>
                        <a:cs typeface="Arial Narrow"/>
                      </a:rPr>
                      <a:t>Poland</a:t>
                    </a:r>
                    <a:endParaRPr kumimoji="0" lang="en-US" sz="140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98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13867" y="1380607"/>
                    <a:ext cx="1109663" cy="27146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 Narrow"/>
                        <a:ea typeface="Calibri" pitchFamily="34" charset="0"/>
                        <a:cs typeface="Arial Narrow"/>
                      </a:rPr>
                      <a:t>Romania</a:t>
                    </a:r>
                    <a:endParaRPr kumimoji="0" lang="en-US" sz="140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99" name="AutoShape 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19600" y="1835150"/>
                    <a:ext cx="1727200" cy="295275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solidFill>
                        <a:schemeClr val="bg1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100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14618" y="1731571"/>
                    <a:ext cx="1109663" cy="27146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 Narrow"/>
                        <a:ea typeface="Calibri" pitchFamily="34" charset="0"/>
                        <a:cs typeface="Arial Narrow"/>
                      </a:rPr>
                      <a:t>Russia</a:t>
                    </a:r>
                    <a:endParaRPr kumimoji="0" lang="en-US" sz="140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101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74321" y="2067661"/>
                    <a:ext cx="1109663" cy="2714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 Narrow"/>
                        <a:ea typeface="Calibri" pitchFamily="34" charset="0"/>
                        <a:cs typeface="Arial Narrow"/>
                      </a:rPr>
                      <a:t>Hungary</a:t>
                    </a:r>
                    <a:endParaRPr kumimoji="0" lang="en-US" sz="140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latin typeface="Arial Narrow"/>
                      <a:cs typeface="Arial Narrow"/>
                    </a:endParaRPr>
                  </a:p>
                </p:txBody>
              </p:sp>
            </p:grpSp>
            <p:grpSp>
              <p:nvGrpSpPr>
                <p:cNvPr id="16" name="Group 198"/>
                <p:cNvGrpSpPr/>
                <p:nvPr/>
              </p:nvGrpSpPr>
              <p:grpSpPr>
                <a:xfrm>
                  <a:off x="-267843" y="1545620"/>
                  <a:ext cx="6633607" cy="3127297"/>
                  <a:chOff x="-267843" y="1545620"/>
                  <a:chExt cx="6633607" cy="3127297"/>
                </a:xfrm>
              </p:grpSpPr>
              <p:sp>
                <p:nvSpPr>
                  <p:cNvPr id="18" name="AutoShape 9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632214" y="2202041"/>
                    <a:ext cx="302070" cy="43046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solidFill>
                        <a:schemeClr val="bg1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19" name="AutoShape 9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804863" y="2308225"/>
                    <a:ext cx="682625" cy="127000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solidFill>
                        <a:schemeClr val="bg1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20" name="AutoShape 9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804863" y="2630488"/>
                    <a:ext cx="355600" cy="68262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solidFill>
                        <a:schemeClr val="bg1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21" name="AutoShape 9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982378" y="3184423"/>
                    <a:ext cx="727359" cy="38202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solidFill>
                        <a:schemeClr val="bg1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22" name="AutoShape 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50626" y="3511551"/>
                    <a:ext cx="1184574" cy="125852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solidFill>
                        <a:schemeClr val="bg1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23" name="AutoShape 9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323612" y="4046538"/>
                    <a:ext cx="548049" cy="38202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solidFill>
                        <a:schemeClr val="bg1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24" name="AutoShape 90"/>
                  <p:cNvSpPr>
                    <a:spLocks noChangeShapeType="1"/>
                  </p:cNvSpPr>
                  <p:nvPr/>
                </p:nvSpPr>
                <p:spPr bwMode="auto">
                  <a:xfrm>
                    <a:off x="1871663" y="3813175"/>
                    <a:ext cx="295275" cy="628650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solidFill>
                        <a:schemeClr val="bg1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25" name="AutoShape 89"/>
                  <p:cNvSpPr>
                    <a:spLocks noChangeShapeType="1"/>
                  </p:cNvSpPr>
                  <p:nvPr/>
                </p:nvSpPr>
                <p:spPr bwMode="auto">
                  <a:xfrm>
                    <a:off x="2006600" y="3925888"/>
                    <a:ext cx="347663" cy="185737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solidFill>
                        <a:schemeClr val="bg1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26" name="AutoShape 8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30418" y="2435226"/>
                    <a:ext cx="558845" cy="214096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solidFill>
                        <a:schemeClr val="bg1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27" name="AutoShape 8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83808" y="2435225"/>
                    <a:ext cx="581654" cy="56101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solidFill>
                        <a:schemeClr val="bg1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28" name="AutoShape 8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659063" y="2579688"/>
                    <a:ext cx="330200" cy="304800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solidFill>
                        <a:schemeClr val="bg1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29" name="AutoShape 8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36863" y="3138488"/>
                    <a:ext cx="174625" cy="177800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solidFill>
                        <a:schemeClr val="bg1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30" name="AutoShape 8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33738" y="3883025"/>
                    <a:ext cx="220662" cy="42863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solidFill>
                        <a:schemeClr val="bg1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31" name="AutoShape 83"/>
                  <p:cNvSpPr>
                    <a:spLocks noChangeShapeType="1"/>
                  </p:cNvSpPr>
                  <p:nvPr/>
                </p:nvSpPr>
                <p:spPr bwMode="auto">
                  <a:xfrm>
                    <a:off x="3624263" y="3425825"/>
                    <a:ext cx="134937" cy="685800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solidFill>
                        <a:schemeClr val="bg1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32" name="AutoShape 82"/>
                  <p:cNvSpPr>
                    <a:spLocks noChangeShapeType="1"/>
                  </p:cNvSpPr>
                  <p:nvPr/>
                </p:nvSpPr>
                <p:spPr bwMode="auto">
                  <a:xfrm>
                    <a:off x="3759200" y="3494088"/>
                    <a:ext cx="144463" cy="388937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solidFill>
                        <a:schemeClr val="bg1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33" name="AutoShape 81"/>
                  <p:cNvSpPr>
                    <a:spLocks noChangeShapeType="1"/>
                  </p:cNvSpPr>
                  <p:nvPr/>
                </p:nvSpPr>
                <p:spPr bwMode="auto">
                  <a:xfrm>
                    <a:off x="3701746" y="3230981"/>
                    <a:ext cx="477843" cy="353267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solidFill>
                        <a:schemeClr val="bg1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34" name="AutoShape 80"/>
                  <p:cNvSpPr>
                    <a:spLocks noChangeShapeType="1"/>
                  </p:cNvSpPr>
                  <p:nvPr/>
                </p:nvSpPr>
                <p:spPr bwMode="auto">
                  <a:xfrm>
                    <a:off x="3647024" y="2652673"/>
                    <a:ext cx="449276" cy="447427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solidFill>
                        <a:schemeClr val="bg1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35" name="AutoShape 79"/>
                  <p:cNvSpPr>
                    <a:spLocks noChangeShapeType="1"/>
                  </p:cNvSpPr>
                  <p:nvPr/>
                </p:nvSpPr>
                <p:spPr bwMode="auto">
                  <a:xfrm>
                    <a:off x="3647024" y="2655849"/>
                    <a:ext cx="465137" cy="639762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solidFill>
                        <a:schemeClr val="bg1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36" name="AutoShape 78"/>
                  <p:cNvSpPr>
                    <a:spLocks noChangeShapeType="1"/>
                  </p:cNvSpPr>
                  <p:nvPr/>
                </p:nvSpPr>
                <p:spPr bwMode="auto">
                  <a:xfrm>
                    <a:off x="4462966" y="2618667"/>
                    <a:ext cx="40947" cy="1070585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solidFill>
                        <a:schemeClr val="bg1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37" name="AutoShape 77"/>
                  <p:cNvSpPr>
                    <a:spLocks noChangeShapeType="1"/>
                  </p:cNvSpPr>
                  <p:nvPr/>
                </p:nvSpPr>
                <p:spPr bwMode="auto">
                  <a:xfrm>
                    <a:off x="4589463" y="2774950"/>
                    <a:ext cx="92075" cy="541338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solidFill>
                        <a:schemeClr val="bg1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38" name="AutoShape 7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08939" y="3806825"/>
                    <a:ext cx="528260" cy="403616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solidFill>
                        <a:schemeClr val="bg1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39" name="AutoShape 7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759655" y="4006529"/>
                    <a:ext cx="246815" cy="331255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solidFill>
                        <a:schemeClr val="bg1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40" name="AutoShape 5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475595" y="2528886"/>
                    <a:ext cx="347394" cy="38202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solidFill>
                        <a:schemeClr val="bg1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41" name="AutoShape 55"/>
                  <p:cNvSpPr>
                    <a:spLocks noChangeShapeType="1"/>
                  </p:cNvSpPr>
                  <p:nvPr/>
                </p:nvSpPr>
                <p:spPr bwMode="auto">
                  <a:xfrm>
                    <a:off x="5239650" y="2520064"/>
                    <a:ext cx="383864" cy="343027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solidFill>
                        <a:schemeClr val="bg1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42" name="Text Box 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246063" y="2192876"/>
                    <a:ext cx="1109663" cy="298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 Narrow"/>
                        <a:ea typeface="Calibri" pitchFamily="34" charset="0"/>
                        <a:cs typeface="Arial Narrow"/>
                      </a:rPr>
                      <a:t>United States</a:t>
                    </a:r>
                    <a:endParaRPr kumimoji="0" lang="en-US" sz="140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43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267843" y="2511425"/>
                    <a:ext cx="1109663" cy="2635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 Narrow"/>
                        <a:ea typeface="Calibri" pitchFamily="34" charset="0"/>
                        <a:cs typeface="Arial Narrow"/>
                      </a:rPr>
                      <a:t>Mexico</a:t>
                    </a:r>
                    <a:endParaRPr kumimoji="0" lang="en-US" sz="140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44" name="Text Box 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84398" y="3064364"/>
                    <a:ext cx="1109663" cy="2540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 Narrow"/>
                        <a:ea typeface="Calibri" pitchFamily="34" charset="0"/>
                        <a:cs typeface="Arial Narrow"/>
                      </a:rPr>
                      <a:t>Colombia</a:t>
                    </a:r>
                    <a:endParaRPr kumimoji="0" lang="en-US" sz="140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45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17485" y="3544812"/>
                    <a:ext cx="1109662" cy="2032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 Narrow"/>
                        <a:ea typeface="Calibri" pitchFamily="34" charset="0"/>
                        <a:cs typeface="Arial Narrow"/>
                      </a:rPr>
                      <a:t>Brazil</a:t>
                    </a:r>
                    <a:endParaRPr kumimoji="0" lang="en-US" sz="140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47" name="Text Box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0163" y="3997215"/>
                    <a:ext cx="1109662" cy="2032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 Narrow"/>
                        <a:ea typeface="Calibri" pitchFamily="34" charset="0"/>
                        <a:cs typeface="Arial Narrow"/>
                      </a:rPr>
                      <a:t>Chile</a:t>
                    </a:r>
                    <a:endParaRPr kumimoji="0" lang="en-US" sz="140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48" name="Text Box 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246063" y="1545620"/>
                    <a:ext cx="1109663" cy="2635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 Narrow"/>
                        <a:ea typeface="Calibri" pitchFamily="34" charset="0"/>
                        <a:cs typeface="Arial Narrow"/>
                      </a:rPr>
                      <a:t>Canada</a:t>
                    </a:r>
                    <a:endParaRPr kumimoji="0" lang="en-US" sz="140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49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36875" y="4082333"/>
                    <a:ext cx="1109663" cy="27146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 Narrow"/>
                        <a:ea typeface="Calibri" pitchFamily="34" charset="0"/>
                        <a:cs typeface="Arial Narrow"/>
                      </a:rPr>
                      <a:t>Uganda</a:t>
                    </a:r>
                    <a:endParaRPr kumimoji="0" lang="en-US" sz="140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50" name="Text 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64847" y="4066321"/>
                    <a:ext cx="1109662" cy="27146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 Narrow"/>
                        <a:ea typeface="Calibri" pitchFamily="34" charset="0"/>
                        <a:cs typeface="Arial Narrow"/>
                      </a:rPr>
                      <a:t>Argentina</a:t>
                    </a:r>
                    <a:endParaRPr kumimoji="0" lang="en-US" sz="140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51" name="Text 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93108" y="3828415"/>
                    <a:ext cx="1109662" cy="2714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 Narrow"/>
                        <a:ea typeface="Calibri" pitchFamily="34" charset="0"/>
                        <a:cs typeface="Arial Narrow"/>
                      </a:rPr>
                      <a:t>South Africa</a:t>
                    </a:r>
                    <a:endParaRPr kumimoji="0" lang="en-US" sz="140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52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55366" y="4401454"/>
                    <a:ext cx="1109663" cy="2714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 Narrow"/>
                        <a:ea typeface="Calibri" pitchFamily="34" charset="0"/>
                        <a:cs typeface="Arial Narrow"/>
                      </a:rPr>
                      <a:t>Peru</a:t>
                    </a:r>
                    <a:endParaRPr kumimoji="0" lang="en-US" sz="140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53" name="Text 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79682" y="3864324"/>
                    <a:ext cx="1109663" cy="2714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 Narrow"/>
                        <a:ea typeface="Calibri" pitchFamily="34" charset="0"/>
                        <a:cs typeface="Arial Narrow"/>
                      </a:rPr>
                      <a:t>Tanzania</a:t>
                    </a:r>
                    <a:endParaRPr kumimoji="0" lang="en-US" sz="140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54" name="Text Box 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30413" y="3265488"/>
                    <a:ext cx="1035050" cy="2286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 Narrow"/>
                        <a:ea typeface="Calibri" pitchFamily="34" charset="0"/>
                        <a:cs typeface="Arial Narrow"/>
                      </a:rPr>
                      <a:t>Ghana</a:t>
                    </a:r>
                    <a:endParaRPr kumimoji="0" lang="en-US" sz="140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55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71017" y="3238598"/>
                    <a:ext cx="1109663" cy="2714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 Narrow"/>
                        <a:ea typeface="Calibri" pitchFamily="34" charset="0"/>
                        <a:cs typeface="Arial Narrow"/>
                      </a:rPr>
                      <a:t>Lebanon</a:t>
                    </a:r>
                    <a:endParaRPr kumimoji="0" lang="en-US" sz="140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56" name="Text 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71913" y="3270250"/>
                    <a:ext cx="1109662" cy="2714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 Narrow"/>
                        <a:ea typeface="Calibri" pitchFamily="34" charset="0"/>
                        <a:cs typeface="Arial Narrow"/>
                      </a:rPr>
                      <a:t>India</a:t>
                    </a:r>
                    <a:endParaRPr kumimoji="0" lang="en-US" sz="140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57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89978" y="3493281"/>
                    <a:ext cx="1109663" cy="2714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 Narrow"/>
                        <a:ea typeface="Calibri" pitchFamily="34" charset="0"/>
                        <a:cs typeface="Arial Narrow"/>
                      </a:rPr>
                      <a:t>Thailand</a:t>
                    </a:r>
                    <a:endParaRPr kumimoji="0" lang="en-US" sz="140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58" name="Text Box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59473" y="4321005"/>
                    <a:ext cx="1109662" cy="27146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 Narrow"/>
                        <a:ea typeface="Calibri" pitchFamily="34" charset="0"/>
                        <a:cs typeface="Arial Narrow"/>
                      </a:rPr>
                      <a:t>New Zealand</a:t>
                    </a:r>
                    <a:endParaRPr kumimoji="0" lang="en-US" sz="140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59" name="Text Box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84350" y="2811463"/>
                    <a:ext cx="1035050" cy="2286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 Narrow"/>
                        <a:ea typeface="Calibri" pitchFamily="34" charset="0"/>
                        <a:cs typeface="Arial Narrow"/>
                      </a:rPr>
                      <a:t>Morocco</a:t>
                    </a:r>
                    <a:endParaRPr kumimoji="0" lang="en-US" sz="140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60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26737" y="2584692"/>
                    <a:ext cx="1035050" cy="3063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 Narrow"/>
                        <a:ea typeface="Calibri" pitchFamily="34" charset="0"/>
                        <a:cs typeface="Arial Narrow"/>
                      </a:rPr>
                      <a:t>Portugal</a:t>
                    </a:r>
                    <a:endParaRPr kumimoji="0" lang="en-US" sz="140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61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17005" y="2375950"/>
                    <a:ext cx="1035050" cy="3063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 Narrow"/>
                        <a:ea typeface="Calibri" pitchFamily="34" charset="0"/>
                        <a:cs typeface="Arial Narrow"/>
                      </a:rPr>
                      <a:t>Spain</a:t>
                    </a:r>
                    <a:endParaRPr kumimoji="0" lang="en-US" sz="140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62" name="Text 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01341" y="2184938"/>
                    <a:ext cx="1035050" cy="3063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 Narrow"/>
                        <a:ea typeface="Calibri" pitchFamily="34" charset="0"/>
                        <a:cs typeface="Arial Narrow"/>
                      </a:rPr>
                      <a:t>Ireland</a:t>
                    </a:r>
                    <a:endParaRPr kumimoji="0" lang="en-US" sz="140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63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76475" y="3510061"/>
                    <a:ext cx="1035050" cy="3063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 Narrow"/>
                        <a:ea typeface="Calibri" pitchFamily="34" charset="0"/>
                        <a:cs typeface="Arial Narrow"/>
                      </a:rPr>
                      <a:t>Egypt</a:t>
                    </a:r>
                    <a:endParaRPr kumimoji="0" lang="en-US" sz="140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64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39105" y="2427655"/>
                    <a:ext cx="1109663" cy="27146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 Narrow"/>
                        <a:ea typeface="Calibri" pitchFamily="34" charset="0"/>
                        <a:cs typeface="Arial Narrow"/>
                      </a:rPr>
                      <a:t>Japan</a:t>
                    </a:r>
                    <a:endParaRPr kumimoji="0" lang="en-US" sz="140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65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23073" y="2832708"/>
                    <a:ext cx="1109663" cy="2714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 Narrow"/>
                        <a:ea typeface="Calibri" pitchFamily="34" charset="0"/>
                        <a:cs typeface="Arial Narrow"/>
                      </a:rPr>
                      <a:t>Korea</a:t>
                    </a:r>
                    <a:endParaRPr kumimoji="0" lang="en-US" sz="140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66" name="AutoShape 8"/>
                  <p:cNvSpPr>
                    <a:spLocks noChangeShapeType="1"/>
                  </p:cNvSpPr>
                  <p:nvPr/>
                </p:nvSpPr>
                <p:spPr bwMode="auto">
                  <a:xfrm>
                    <a:off x="5281928" y="2937022"/>
                    <a:ext cx="296548" cy="201466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solidFill>
                        <a:schemeClr val="bg1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67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56102" y="3102795"/>
                    <a:ext cx="1109662" cy="27146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 Narrow"/>
                        <a:ea typeface="Calibri" pitchFamily="34" charset="0"/>
                        <a:cs typeface="Arial Narrow"/>
                      </a:rPr>
                      <a:t>The Philippines</a:t>
                    </a:r>
                    <a:endParaRPr kumimoji="0" lang="en-US" sz="140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68" name="AutoShape 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65463" y="2774950"/>
                    <a:ext cx="476250" cy="768350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solidFill>
                        <a:schemeClr val="bg1"/>
                      </a:solidFill>
                      <a:latin typeface="Arial Narrow"/>
                      <a:cs typeface="Arial Narrow"/>
                    </a:endParaRPr>
                  </a:p>
                </p:txBody>
              </p:sp>
              <p:sp>
                <p:nvSpPr>
                  <p:cNvPr id="69" name="AutoShape 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804863" y="1681163"/>
                    <a:ext cx="682625" cy="449262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solidFill>
                        <a:schemeClr val="bg1"/>
                      </a:solidFill>
                      <a:latin typeface="Arial Narrow"/>
                      <a:cs typeface="Arial Narrow"/>
                    </a:endParaRPr>
                  </a:p>
                </p:txBody>
              </p:sp>
            </p:grpSp>
          </p:grpSp>
        </p:grpSp>
        <p:sp>
          <p:nvSpPr>
            <p:cNvPr id="111" name="AutoShape 79"/>
            <p:cNvSpPr>
              <a:spLocks noChangeShapeType="1"/>
            </p:cNvSpPr>
            <p:nvPr/>
          </p:nvSpPr>
          <p:spPr bwMode="auto">
            <a:xfrm>
              <a:off x="4918562" y="3778150"/>
              <a:ext cx="643142" cy="47112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chemeClr val="bg1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112" name="Text Box 40"/>
            <p:cNvSpPr txBox="1">
              <a:spLocks noChangeArrowheads="1"/>
            </p:cNvSpPr>
            <p:nvPr/>
          </p:nvSpPr>
          <p:spPr bwMode="auto">
            <a:xfrm>
              <a:off x="4626555" y="4171194"/>
              <a:ext cx="1433494" cy="328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latin typeface="Arial Narrow"/>
                  <a:ea typeface="Calibri" pitchFamily="34" charset="0"/>
                  <a:cs typeface="Arial Narrow"/>
                </a:rPr>
                <a:t>Turkey</a:t>
              </a:r>
              <a:endParaRPr kumimoji="0" lang="en-US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-11814" y="-19351"/>
            <a:ext cx="9177826" cy="1426911"/>
            <a:chOff x="-11814" y="-19351"/>
            <a:chExt cx="9177826" cy="1426911"/>
          </a:xfrm>
        </p:grpSpPr>
        <p:grpSp>
          <p:nvGrpSpPr>
            <p:cNvPr id="115" name="Group 10"/>
            <p:cNvGrpSpPr/>
            <p:nvPr/>
          </p:nvGrpSpPr>
          <p:grpSpPr>
            <a:xfrm>
              <a:off x="0" y="0"/>
              <a:ext cx="9144000" cy="1407560"/>
              <a:chOff x="0" y="0"/>
              <a:chExt cx="9144000" cy="1407560"/>
            </a:xfrm>
          </p:grpSpPr>
          <p:sp>
            <p:nvSpPr>
              <p:cNvPr id="117" name="Rectangle 116"/>
              <p:cNvSpPr/>
              <p:nvPr/>
            </p:nvSpPr>
            <p:spPr>
              <a:xfrm>
                <a:off x="0" y="0"/>
                <a:ext cx="9144000" cy="140756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 Narrow"/>
                  <a:cs typeface="Arial Narrow"/>
                </a:endParaRPr>
              </a:p>
            </p:txBody>
          </p:sp>
          <p:sp>
            <p:nvSpPr>
              <p:cNvPr id="123" name="Text Box 16"/>
              <p:cNvSpPr txBox="1">
                <a:spLocks noChangeArrowheads="1"/>
              </p:cNvSpPr>
              <p:nvPr/>
            </p:nvSpPr>
            <p:spPr bwMode="auto">
              <a:xfrm>
                <a:off x="0" y="580868"/>
                <a:ext cx="9144000" cy="739931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noAutofit/>
              </a:bodyPr>
              <a:lstStyle/>
              <a:p>
                <a:pPr algn="ctr" eaLnBrk="0" hangingPunct="0">
                  <a:spcBef>
                    <a:spcPct val="50000"/>
                  </a:spcBef>
                  <a:tabLst>
                    <a:tab pos="7777163" algn="l"/>
                  </a:tabLst>
                  <a:defRPr/>
                </a:pPr>
                <a:r>
                  <a:rPr lang="en-US" sz="3200" cap="all" dirty="0" smtClean="0">
                    <a:ln w="19050">
                      <a:noFill/>
                    </a:ln>
                    <a:latin typeface="Arial Narrow"/>
                    <a:cs typeface="Arial Narrow"/>
                  </a:rPr>
                  <a:t>building networks: </a:t>
                </a:r>
                <a:r>
                  <a:rPr lang="en-US" sz="3200" cap="all" dirty="0" err="1" smtClean="0">
                    <a:ln w="19050">
                      <a:noFill/>
                    </a:ln>
                    <a:latin typeface="Arial Narrow"/>
                    <a:cs typeface="Arial Narrow"/>
                  </a:rPr>
                  <a:t>cnp</a:t>
                </a:r>
                <a:r>
                  <a:rPr lang="en-US" sz="3200" cap="all" dirty="0" smtClean="0">
                    <a:ln w="19050">
                      <a:noFill/>
                    </a:ln>
                    <a:latin typeface="Arial Narrow"/>
                    <a:cs typeface="Arial Narrow"/>
                  </a:rPr>
                  <a:t> project countries</a:t>
                </a:r>
              </a:p>
            </p:txBody>
          </p:sp>
        </p:grpSp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814" y="-19351"/>
              <a:ext cx="9177826" cy="65545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9"/>
          <p:cNvPicPr>
            <a:picLocks noChangeAspect="1" noChangeArrowheads="1"/>
          </p:cNvPicPr>
          <p:nvPr/>
        </p:nvPicPr>
        <p:blipFill>
          <a:blip r:embed="rId3" cstate="print"/>
          <a:srcRect t="432" b="1341"/>
          <a:stretch>
            <a:fillRect/>
          </a:stretch>
        </p:blipFill>
        <p:spPr bwMode="auto">
          <a:xfrm>
            <a:off x="2550161" y="1714392"/>
            <a:ext cx="3731384" cy="4798729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Left"/>
            <a:lightRig rig="threePt" dir="t">
              <a:rot lat="0" lon="0" rev="2700000"/>
            </a:lightRig>
          </a:scene3d>
          <a:sp3d/>
        </p:spPr>
      </p:pic>
      <p:grpSp>
        <p:nvGrpSpPr>
          <p:cNvPr id="8" name="Group 7"/>
          <p:cNvGrpSpPr/>
          <p:nvPr/>
        </p:nvGrpSpPr>
        <p:grpSpPr>
          <a:xfrm>
            <a:off x="-11814" y="-19351"/>
            <a:ext cx="9177826" cy="1426911"/>
            <a:chOff x="-11814" y="-19351"/>
            <a:chExt cx="9177826" cy="1426911"/>
          </a:xfrm>
        </p:grpSpPr>
        <p:grpSp>
          <p:nvGrpSpPr>
            <p:cNvPr id="9" name="Group 10"/>
            <p:cNvGrpSpPr/>
            <p:nvPr/>
          </p:nvGrpSpPr>
          <p:grpSpPr>
            <a:xfrm>
              <a:off x="0" y="0"/>
              <a:ext cx="9144000" cy="1407560"/>
              <a:chOff x="0" y="0"/>
              <a:chExt cx="9144000" cy="140756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0"/>
                <a:ext cx="9144000" cy="140756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 Box 16"/>
              <p:cNvSpPr txBox="1">
                <a:spLocks noChangeArrowheads="1"/>
              </p:cNvSpPr>
              <p:nvPr/>
            </p:nvSpPr>
            <p:spPr bwMode="auto">
              <a:xfrm>
                <a:off x="0" y="580868"/>
                <a:ext cx="9144000" cy="739931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noAutofit/>
              </a:bodyPr>
              <a:lstStyle/>
              <a:p>
                <a:pPr algn="ctr" eaLnBrk="0" hangingPunct="0">
                  <a:spcBef>
                    <a:spcPct val="50000"/>
                  </a:spcBef>
                  <a:tabLst>
                    <a:tab pos="7777163" algn="l"/>
                  </a:tabLst>
                  <a:defRPr/>
                </a:pPr>
                <a:r>
                  <a:rPr lang="en-US" sz="3200" cap="all" dirty="0" smtClean="0">
                    <a:ln w="19050">
                      <a:noFill/>
                    </a:ln>
                    <a:latin typeface="Arial Narrow"/>
                    <a:cs typeface="Arial Narrow"/>
                  </a:rPr>
                  <a:t>institutionalizing </a:t>
                </a:r>
                <a:r>
                  <a:rPr lang="en-US" sz="3200" cap="all" dirty="0" err="1" smtClean="0">
                    <a:ln w="19050">
                      <a:noFill/>
                    </a:ln>
                    <a:latin typeface="Arial Narrow"/>
                    <a:cs typeface="Arial Narrow"/>
                  </a:rPr>
                  <a:t>capabilites</a:t>
                </a:r>
                <a:endParaRPr lang="en-US" sz="3200" cap="all" dirty="0" smtClean="0">
                  <a:ln w="19050">
                    <a:noFill/>
                  </a:ln>
                  <a:latin typeface="Arial Narrow"/>
                  <a:cs typeface="Arial Narrow"/>
                </a:endParaRPr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814" y="-19351"/>
              <a:ext cx="9177826" cy="65545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Line 24"/>
          <p:cNvSpPr>
            <a:spLocks noChangeShapeType="1"/>
          </p:cNvSpPr>
          <p:nvPr/>
        </p:nvSpPr>
        <p:spPr bwMode="auto">
          <a:xfrm>
            <a:off x="1219200" y="1384541"/>
            <a:ext cx="67818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>
                  <a:lumMod val="75000"/>
                  <a:lumOff val="25000"/>
                </a:schemeClr>
              </a:solidFill>
              <a:latin typeface="Franklin Gothic Demi Cond" pitchFamily="34" charset="0"/>
            </a:endParaRPr>
          </a:p>
        </p:txBody>
      </p:sp>
      <p:pic>
        <p:nvPicPr>
          <p:cNvPr id="2051" name="Picture 3" descr="C:\Documents and Settings\cnewhou1\Desktop\Mexico_National report_FRONT_9.7.201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675098" y="2200547"/>
            <a:ext cx="3171611" cy="405816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81" name="TextBox 180"/>
          <p:cNvSpPr txBox="1"/>
          <p:nvPr/>
        </p:nvSpPr>
        <p:spPr>
          <a:xfrm>
            <a:off x="142240" y="1607855"/>
            <a:ext cx="5801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spcBef>
                <a:spcPct val="0"/>
              </a:spcBef>
            </a:pPr>
            <a:r>
              <a:rPr lang="en-US" sz="1600" b="1" cap="all" dirty="0" smtClean="0">
                <a:solidFill>
                  <a:schemeClr val="bg2"/>
                </a:solidFill>
                <a:latin typeface="Arial Narrow" pitchFamily="34" charset="0"/>
              </a:rPr>
              <a:t>Npi share of employment </a:t>
            </a:r>
            <a:r>
              <a:rPr lang="en-US" sz="1600" b="1" dirty="0" smtClean="0">
                <a:solidFill>
                  <a:schemeClr val="bg2"/>
                </a:solidFill>
                <a:latin typeface="Arial Narrow" pitchFamily="34" charset="0"/>
              </a:rPr>
              <a:t>vs</a:t>
            </a:r>
            <a:r>
              <a:rPr lang="en-US" sz="1600" b="1" cap="all" dirty="0" smtClean="0">
                <a:solidFill>
                  <a:schemeClr val="bg2"/>
                </a:solidFill>
                <a:latin typeface="Arial Narrow" pitchFamily="34" charset="0"/>
              </a:rPr>
              <a:t>. other industries, Mexico 2008</a:t>
            </a:r>
          </a:p>
        </p:txBody>
      </p:sp>
      <p:graphicFrame>
        <p:nvGraphicFramePr>
          <p:cNvPr id="184" name="Chart 183"/>
          <p:cNvGraphicFramePr/>
          <p:nvPr>
            <p:extLst>
              <p:ext uri="{D42A27DB-BD31-4B8C-83A1-F6EECF244321}">
                <p14:modId xmlns:p14="http://schemas.microsoft.com/office/powerpoint/2010/main" val="992102678"/>
              </p:ext>
            </p:extLst>
          </p:nvPr>
        </p:nvGraphicFramePr>
        <p:xfrm>
          <a:off x="225287" y="1854994"/>
          <a:ext cx="5299213" cy="4545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-11814" y="-19351"/>
            <a:ext cx="9177826" cy="1426911"/>
            <a:chOff x="-11814" y="-19351"/>
            <a:chExt cx="9177826" cy="1426911"/>
          </a:xfrm>
        </p:grpSpPr>
        <p:grpSp>
          <p:nvGrpSpPr>
            <p:cNvPr id="17" name="Group 10"/>
            <p:cNvGrpSpPr/>
            <p:nvPr/>
          </p:nvGrpSpPr>
          <p:grpSpPr>
            <a:xfrm>
              <a:off x="0" y="0"/>
              <a:ext cx="9144000" cy="1407560"/>
              <a:chOff x="0" y="0"/>
              <a:chExt cx="9144000" cy="140756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0" y="0"/>
                <a:ext cx="9144000" cy="140756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 Box 16"/>
              <p:cNvSpPr txBox="1">
                <a:spLocks noChangeArrowheads="1"/>
              </p:cNvSpPr>
              <p:nvPr/>
            </p:nvSpPr>
            <p:spPr bwMode="auto">
              <a:xfrm>
                <a:off x="0" y="580868"/>
                <a:ext cx="9144000" cy="739931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noAutofit/>
              </a:bodyPr>
              <a:lstStyle/>
              <a:p>
                <a:pPr algn="ctr" eaLnBrk="0" hangingPunct="0">
                  <a:spcBef>
                    <a:spcPct val="50000"/>
                  </a:spcBef>
                  <a:tabLst>
                    <a:tab pos="7777163" algn="l"/>
                  </a:tabLst>
                  <a:defRPr/>
                </a:pPr>
                <a:r>
                  <a:rPr lang="en-US" sz="2800" cap="all" dirty="0" smtClean="0">
                    <a:ln w="19050">
                      <a:noFill/>
                    </a:ln>
                    <a:latin typeface="Arial Narrow"/>
                    <a:cs typeface="Arial Narrow"/>
                  </a:rPr>
                  <a:t>Institutionalizing </a:t>
                </a:r>
                <a:r>
                  <a:rPr lang="en-US" sz="2800" cap="all" dirty="0">
                    <a:ln w="19050">
                      <a:noFill/>
                    </a:ln>
                    <a:latin typeface="Arial Narrow"/>
                    <a:cs typeface="Arial Narrow"/>
                  </a:rPr>
                  <a:t>capabilities</a:t>
                </a:r>
                <a:r>
                  <a:rPr lang="en-US" sz="3200" cap="all" dirty="0">
                    <a:ln w="19050">
                      <a:noFill/>
                    </a:ln>
                    <a:latin typeface="Arial Narrow"/>
                    <a:cs typeface="Arial Narrow"/>
                  </a:rPr>
                  <a:t>:</a:t>
                </a:r>
                <a:br>
                  <a:rPr lang="en-US" sz="3200" cap="all" dirty="0">
                    <a:ln w="19050">
                      <a:noFill/>
                    </a:ln>
                    <a:latin typeface="Arial Narrow"/>
                    <a:cs typeface="Arial Narrow"/>
                  </a:rPr>
                </a:br>
                <a:r>
                  <a:rPr lang="en-US" sz="2000" cap="all" dirty="0">
                    <a:ln w="19050">
                      <a:noFill/>
                    </a:ln>
                    <a:latin typeface="Arial Narrow"/>
                    <a:cs typeface="Arial Narrow"/>
                  </a:rPr>
                  <a:t>Mexico </a:t>
                </a:r>
                <a:r>
                  <a:rPr lang="en-US" sz="2000" cap="all" dirty="0" err="1">
                    <a:ln w="19050">
                      <a:noFill/>
                    </a:ln>
                    <a:latin typeface="Arial Narrow"/>
                    <a:cs typeface="Arial Narrow"/>
                  </a:rPr>
                  <a:t>npi</a:t>
                </a:r>
                <a:r>
                  <a:rPr lang="en-US" sz="2000" cap="all" dirty="0">
                    <a:ln w="19050">
                      <a:noFill/>
                    </a:ln>
                    <a:latin typeface="Arial Narrow"/>
                    <a:cs typeface="Arial Narrow"/>
                  </a:rPr>
                  <a:t> satellite account report</a:t>
                </a:r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814" y="-19351"/>
              <a:ext cx="9177826" cy="655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653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81000" y="2743200"/>
            <a:ext cx="815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endParaRPr lang="en-US" sz="1800" b="1" dirty="0">
              <a:latin typeface="Arial" pitchFamily="34" charset="0"/>
            </a:endParaRPr>
          </a:p>
        </p:txBody>
      </p:sp>
      <p:pic>
        <p:nvPicPr>
          <p:cNvPr id="11" name="Picture 5" descr="tribune"/>
          <p:cNvPicPr>
            <a:picLocks noChangeAspect="1" noChangeArrowheads="1"/>
          </p:cNvPicPr>
          <p:nvPr/>
        </p:nvPicPr>
        <p:blipFill>
          <a:blip r:embed="rId3" cstate="print"/>
          <a:srcRect b="57603"/>
          <a:stretch>
            <a:fillRect/>
          </a:stretch>
        </p:blipFill>
        <p:spPr bwMode="auto">
          <a:xfrm>
            <a:off x="4369680" y="1626480"/>
            <a:ext cx="3624263" cy="1973263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2" name="Picture 6" descr="nyt"/>
          <p:cNvPicPr>
            <a:picLocks noChangeAspect="1" noChangeArrowheads="1"/>
          </p:cNvPicPr>
          <p:nvPr/>
        </p:nvPicPr>
        <p:blipFill>
          <a:blip r:embed="rId4" cstate="print"/>
          <a:srcRect b="66476"/>
          <a:stretch>
            <a:fillRect/>
          </a:stretch>
        </p:blipFill>
        <p:spPr bwMode="auto">
          <a:xfrm>
            <a:off x="178680" y="1605460"/>
            <a:ext cx="3576638" cy="1562100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" name="Picture 7" descr="wsj"/>
          <p:cNvPicPr>
            <a:picLocks noChangeAspect="1" noChangeArrowheads="1"/>
          </p:cNvPicPr>
          <p:nvPr/>
        </p:nvPicPr>
        <p:blipFill>
          <a:blip r:embed="rId5" cstate="print"/>
          <a:srcRect b="54645"/>
          <a:stretch>
            <a:fillRect/>
          </a:stretch>
        </p:blipFill>
        <p:spPr bwMode="auto">
          <a:xfrm>
            <a:off x="331080" y="2829920"/>
            <a:ext cx="3724275" cy="2243138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8" descr="2005-10-22 PND"/>
          <p:cNvPicPr>
            <a:picLocks noChangeAspect="1" noChangeArrowheads="1"/>
          </p:cNvPicPr>
          <p:nvPr/>
        </p:nvPicPr>
        <p:blipFill>
          <a:blip r:embed="rId6" cstate="print"/>
          <a:srcRect l="3764" t="2911" b="46574"/>
          <a:stretch>
            <a:fillRect/>
          </a:stretch>
        </p:blipFill>
        <p:spPr bwMode="auto">
          <a:xfrm>
            <a:off x="2083680" y="3439520"/>
            <a:ext cx="3768725" cy="2555875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9" descr="2005-10-13 Fort Wayne Sentinel_1"/>
          <p:cNvPicPr>
            <a:picLocks noChangeAspect="1" noChangeArrowheads="1"/>
          </p:cNvPicPr>
          <p:nvPr/>
        </p:nvPicPr>
        <p:blipFill>
          <a:blip r:embed="rId7" cstate="print"/>
          <a:srcRect l="3764" t="4366" r="3764" b="29109"/>
          <a:stretch>
            <a:fillRect/>
          </a:stretch>
        </p:blipFill>
        <p:spPr bwMode="auto">
          <a:xfrm>
            <a:off x="5436480" y="3076910"/>
            <a:ext cx="3581400" cy="33321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0" descr="chronicle"/>
          <p:cNvPicPr>
            <a:picLocks noChangeAspect="1" noChangeArrowheads="1"/>
          </p:cNvPicPr>
          <p:nvPr/>
        </p:nvPicPr>
        <p:blipFill>
          <a:blip r:embed="rId8" cstate="print"/>
          <a:srcRect b="59583"/>
          <a:stretch>
            <a:fillRect/>
          </a:stretch>
        </p:blipFill>
        <p:spPr bwMode="auto">
          <a:xfrm>
            <a:off x="483480" y="4734920"/>
            <a:ext cx="3630613" cy="1847850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1" descr="ajc"/>
          <p:cNvPicPr>
            <a:picLocks noChangeAspect="1" noChangeArrowheads="1"/>
          </p:cNvPicPr>
          <p:nvPr/>
        </p:nvPicPr>
        <p:blipFill>
          <a:blip r:embed="rId9" cstate="print"/>
          <a:srcRect l="3764" t="5821" r="3764" b="72771"/>
          <a:stretch>
            <a:fillRect/>
          </a:stretch>
        </p:blipFill>
        <p:spPr bwMode="auto">
          <a:xfrm>
            <a:off x="5055480" y="4327640"/>
            <a:ext cx="3708400" cy="11112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2" descr="2004-10-22 MD Daily Record_1"/>
          <p:cNvPicPr>
            <a:picLocks noChangeAspect="1" noChangeArrowheads="1"/>
          </p:cNvPicPr>
          <p:nvPr/>
        </p:nvPicPr>
        <p:blipFill>
          <a:blip r:embed="rId10" cstate="print"/>
          <a:srcRect l="7529" t="2911" r="7529" b="69861"/>
          <a:stretch>
            <a:fillRect/>
          </a:stretch>
        </p:blipFill>
        <p:spPr bwMode="auto">
          <a:xfrm>
            <a:off x="3607680" y="5194750"/>
            <a:ext cx="3622675" cy="1524000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grpSp>
        <p:nvGrpSpPr>
          <p:cNvPr id="25" name="Group 24"/>
          <p:cNvGrpSpPr/>
          <p:nvPr/>
        </p:nvGrpSpPr>
        <p:grpSpPr>
          <a:xfrm>
            <a:off x="-11814" y="-19351"/>
            <a:ext cx="9177826" cy="1426911"/>
            <a:chOff x="-11814" y="-19351"/>
            <a:chExt cx="9177826" cy="1426911"/>
          </a:xfrm>
        </p:grpSpPr>
        <p:grpSp>
          <p:nvGrpSpPr>
            <p:cNvPr id="26" name="Group 10"/>
            <p:cNvGrpSpPr/>
            <p:nvPr/>
          </p:nvGrpSpPr>
          <p:grpSpPr>
            <a:xfrm>
              <a:off x="0" y="0"/>
              <a:ext cx="9144000" cy="1407560"/>
              <a:chOff x="0" y="0"/>
              <a:chExt cx="9144000" cy="140756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0" y="0"/>
                <a:ext cx="9144000" cy="140756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 Box 16"/>
              <p:cNvSpPr txBox="1">
                <a:spLocks noChangeArrowheads="1"/>
              </p:cNvSpPr>
              <p:nvPr/>
            </p:nvSpPr>
            <p:spPr bwMode="auto">
              <a:xfrm>
                <a:off x="0" y="580868"/>
                <a:ext cx="9144000" cy="739931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noAutofit/>
              </a:bodyPr>
              <a:lstStyle/>
              <a:p>
                <a:pPr algn="ctr" eaLnBrk="0" hangingPunct="0">
                  <a:spcBef>
                    <a:spcPct val="50000"/>
                  </a:spcBef>
                  <a:tabLst>
                    <a:tab pos="7777163" algn="l"/>
                  </a:tabLst>
                  <a:defRPr/>
                </a:pPr>
                <a:r>
                  <a:rPr lang="en-US" sz="3200" cap="all" dirty="0" smtClean="0">
                    <a:ln w="19050">
                      <a:noFill/>
                    </a:ln>
                    <a:latin typeface="Arial Narrow"/>
                    <a:cs typeface="Arial Narrow"/>
                  </a:rPr>
                  <a:t>changing thinking</a:t>
                </a:r>
              </a:p>
            </p:txBody>
          </p:sp>
        </p:grp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814" y="-19351"/>
              <a:ext cx="9177826" cy="655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037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/>
          <p:cNvSpPr>
            <a:spLocks noChangeAspect="1" noChangeArrowheads="1" noTextEdit="1"/>
          </p:cNvSpPr>
          <p:nvPr/>
        </p:nvSpPr>
        <p:spPr bwMode="auto">
          <a:xfrm>
            <a:off x="136630" y="1849438"/>
            <a:ext cx="897572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0" name="Picture 59" descr="Cover design SOS I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758" y="1667914"/>
            <a:ext cx="3231901" cy="484785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Right"/>
            <a:lightRig rig="threePt" dir="t"/>
          </a:scene3d>
        </p:spPr>
      </p:pic>
      <p:pic>
        <p:nvPicPr>
          <p:cNvPr id="63" name="Picture 62" descr="Cover2 Take 4 1-21-12 (3).jpg"/>
          <p:cNvPicPr>
            <a:picLocks noChangeAspect="1"/>
          </p:cNvPicPr>
          <p:nvPr/>
        </p:nvPicPr>
        <p:blipFill>
          <a:blip r:embed="rId4" cstate="print"/>
          <a:srcRect t="1655" r="3394" b="2628"/>
          <a:stretch>
            <a:fillRect/>
          </a:stretch>
        </p:blipFill>
        <p:spPr>
          <a:xfrm>
            <a:off x="4613309" y="1710465"/>
            <a:ext cx="3290690" cy="483018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Left"/>
            <a:lightRig rig="threePt" dir="t"/>
          </a:scene3d>
        </p:spPr>
      </p:pic>
      <p:grpSp>
        <p:nvGrpSpPr>
          <p:cNvPr id="15" name="Group 14"/>
          <p:cNvGrpSpPr/>
          <p:nvPr/>
        </p:nvGrpSpPr>
        <p:grpSpPr>
          <a:xfrm>
            <a:off x="-11814" y="-19351"/>
            <a:ext cx="9177826" cy="1426911"/>
            <a:chOff x="-11814" y="-19351"/>
            <a:chExt cx="9177826" cy="1426911"/>
          </a:xfrm>
        </p:grpSpPr>
        <p:grpSp>
          <p:nvGrpSpPr>
            <p:cNvPr id="16" name="Group 10"/>
            <p:cNvGrpSpPr/>
            <p:nvPr/>
          </p:nvGrpSpPr>
          <p:grpSpPr>
            <a:xfrm>
              <a:off x="0" y="0"/>
              <a:ext cx="9144000" cy="1407560"/>
              <a:chOff x="0" y="0"/>
              <a:chExt cx="9144000" cy="140756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0"/>
                <a:ext cx="9144000" cy="140756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 Box 16"/>
              <p:cNvSpPr txBox="1">
                <a:spLocks noChangeArrowheads="1"/>
              </p:cNvSpPr>
              <p:nvPr/>
            </p:nvSpPr>
            <p:spPr bwMode="auto">
              <a:xfrm>
                <a:off x="0" y="580868"/>
                <a:ext cx="9144000" cy="739931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noAutofit/>
              </a:bodyPr>
              <a:lstStyle/>
              <a:p>
                <a:pPr algn="ctr" eaLnBrk="0" hangingPunct="0">
                  <a:spcBef>
                    <a:spcPct val="50000"/>
                  </a:spcBef>
                  <a:tabLst>
                    <a:tab pos="7777163" algn="l"/>
                  </a:tabLst>
                  <a:defRPr/>
                </a:pPr>
                <a:r>
                  <a:rPr lang="en-US" sz="3200" cap="all" dirty="0" smtClean="0">
                    <a:ln w="19050">
                      <a:noFill/>
                    </a:ln>
                    <a:latin typeface="Arial Narrow"/>
                    <a:cs typeface="Arial Narrow"/>
                  </a:rPr>
                  <a:t>changing thinking</a:t>
                </a:r>
              </a:p>
            </p:txBody>
          </p:sp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814" y="-19351"/>
              <a:ext cx="9177826" cy="65545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50" y="1644865"/>
            <a:ext cx="8274204" cy="50449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Narrow" pitchFamily="34" charset="0"/>
              </a:rPr>
              <a:t>Multiple possibilities for supportive activity: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bg1">
                  <a:lumMod val="85000"/>
                  <a:lumOff val="15000"/>
                </a:schemeClr>
              </a:solidFill>
              <a:latin typeface="Arial Narrow" pitchFamily="34" charset="0"/>
            </a:endParaRPr>
          </a:p>
          <a:p>
            <a:pPr marL="914400" lvl="1" indent="-457200">
              <a:spcBef>
                <a:spcPts val="0"/>
              </a:spcBef>
              <a:spcAft>
                <a:spcPts val="1800"/>
              </a:spcAft>
              <a:buClr>
                <a:schemeClr val="bg2"/>
              </a:buClr>
              <a:buSzPct val="100000"/>
              <a:buFont typeface="+mj-lt"/>
              <a:buAutoNum type="arabicParenR"/>
            </a:pPr>
            <a:r>
              <a:rPr lang="en-US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Narrow" pitchFamily="34" charset="0"/>
              </a:rPr>
              <a:t>Washington Region Nonprofit Employment Trend Reports</a:t>
            </a:r>
            <a:endParaRPr lang="en-US" sz="2400" b="1" dirty="0">
              <a:solidFill>
                <a:schemeClr val="bg1">
                  <a:lumMod val="85000"/>
                  <a:lumOff val="15000"/>
                </a:schemeClr>
              </a:solidFill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>
              <a:solidFill>
                <a:schemeClr val="bg1">
                  <a:lumMod val="85000"/>
                  <a:lumOff val="15000"/>
                </a:schemeClr>
              </a:solidFill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>
              <a:solidFill>
                <a:schemeClr val="bg1">
                  <a:lumMod val="85000"/>
                  <a:lumOff val="15000"/>
                </a:schemeClr>
              </a:solidFill>
              <a:latin typeface="Arial Narrow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-11814" y="-19351"/>
            <a:ext cx="9177826" cy="1426911"/>
            <a:chOff x="-11814" y="-19351"/>
            <a:chExt cx="9177826" cy="1426911"/>
          </a:xfrm>
        </p:grpSpPr>
        <p:grpSp>
          <p:nvGrpSpPr>
            <p:cNvPr id="24" name="Group 10"/>
            <p:cNvGrpSpPr/>
            <p:nvPr/>
          </p:nvGrpSpPr>
          <p:grpSpPr>
            <a:xfrm>
              <a:off x="0" y="0"/>
              <a:ext cx="9144000" cy="1407560"/>
              <a:chOff x="0" y="0"/>
              <a:chExt cx="9144000" cy="140756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0" y="0"/>
                <a:ext cx="9144000" cy="140756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 Box 16"/>
              <p:cNvSpPr txBox="1">
                <a:spLocks noChangeArrowheads="1"/>
              </p:cNvSpPr>
              <p:nvPr/>
            </p:nvSpPr>
            <p:spPr bwMode="auto">
              <a:xfrm>
                <a:off x="0" y="580868"/>
                <a:ext cx="9144000" cy="739931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noAutofit/>
              </a:bodyPr>
              <a:lstStyle/>
              <a:p>
                <a:pPr algn="ctr" eaLnBrk="0" hangingPunct="0">
                  <a:spcBef>
                    <a:spcPct val="50000"/>
                  </a:spcBef>
                  <a:tabLst>
                    <a:tab pos="7777163" algn="l"/>
                  </a:tabLst>
                  <a:defRPr/>
                </a:pPr>
                <a:r>
                  <a:rPr lang="en-US" sz="3200" cap="all" dirty="0" smtClean="0">
                    <a:ln w="19050">
                      <a:noFill/>
                    </a:ln>
                    <a:latin typeface="Arial Narrow"/>
                    <a:cs typeface="Arial Narrow"/>
                  </a:rPr>
                  <a:t>what can we do for dc nonprofits?</a:t>
                </a:r>
              </a:p>
            </p:txBody>
          </p:sp>
        </p:grp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814" y="-19351"/>
              <a:ext cx="9177826" cy="655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563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987" grpId="0" uiExpand="1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1378" name="Group 2"/>
          <p:cNvGrpSpPr>
            <a:grpSpLocks/>
          </p:cNvGrpSpPr>
          <p:nvPr/>
        </p:nvGrpSpPr>
        <p:grpSpPr bwMode="auto">
          <a:xfrm>
            <a:off x="644525" y="1528856"/>
            <a:ext cx="7924800" cy="3554413"/>
            <a:chOff x="406" y="916"/>
            <a:chExt cx="4992" cy="2239"/>
          </a:xfrm>
        </p:grpSpPr>
        <p:pic>
          <p:nvPicPr>
            <p:cNvPr id="741383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" y="916"/>
              <a:ext cx="4896" cy="10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41384" name="Text Box 8"/>
            <p:cNvSpPr txBox="1">
              <a:spLocks noChangeArrowheads="1"/>
            </p:cNvSpPr>
            <p:nvPr/>
          </p:nvSpPr>
          <p:spPr bwMode="auto">
            <a:xfrm>
              <a:off x="406" y="1934"/>
              <a:ext cx="4992" cy="1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endParaRPr lang="en-US" altLang="en-US" sz="40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Narrow" pitchFamily="34" charset="0"/>
              </a:endParaRPr>
            </a:p>
            <a:p>
              <a:pPr algn="ctr"/>
              <a:r>
                <a:rPr lang="en-US" altLang="en-US" sz="4000" b="1" dirty="0" smtClean="0">
                  <a:solidFill>
                    <a:schemeClr val="bg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Greater </a:t>
              </a:r>
              <a:r>
                <a:rPr lang="en-US" altLang="en-US" sz="4000" b="1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Washington </a:t>
              </a:r>
              <a:r>
                <a:rPr lang="en-US" altLang="en-US" sz="4000" b="1" dirty="0" smtClean="0">
                  <a:solidFill>
                    <a:schemeClr val="bg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Region </a:t>
              </a:r>
            </a:p>
            <a:p>
              <a:pPr algn="ctr"/>
              <a:r>
                <a:rPr lang="en-US" altLang="en-US" sz="4000" b="1" dirty="0" smtClean="0">
                  <a:solidFill>
                    <a:schemeClr val="bg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Nonprofit Employment Report: 2003</a:t>
              </a:r>
              <a:endParaRPr lang="en-US" altLang="en-US" sz="40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 Narrow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-11814" y="-19351"/>
            <a:ext cx="9177826" cy="1426911"/>
            <a:chOff x="-11814" y="-19351"/>
            <a:chExt cx="9177826" cy="1426911"/>
          </a:xfrm>
        </p:grpSpPr>
        <p:grpSp>
          <p:nvGrpSpPr>
            <p:cNvPr id="15" name="Group 10"/>
            <p:cNvGrpSpPr/>
            <p:nvPr/>
          </p:nvGrpSpPr>
          <p:grpSpPr>
            <a:xfrm>
              <a:off x="0" y="0"/>
              <a:ext cx="9144000" cy="1407560"/>
              <a:chOff x="0" y="0"/>
              <a:chExt cx="9144000" cy="140756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0" y="0"/>
                <a:ext cx="9144000" cy="140756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 Box 16"/>
              <p:cNvSpPr txBox="1">
                <a:spLocks noChangeArrowheads="1"/>
              </p:cNvSpPr>
              <p:nvPr/>
            </p:nvSpPr>
            <p:spPr bwMode="auto">
              <a:xfrm>
                <a:off x="0" y="580868"/>
                <a:ext cx="9144000" cy="739931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noAutofit/>
              </a:bodyPr>
              <a:lstStyle/>
              <a:p>
                <a:pPr algn="ctr" eaLnBrk="0" hangingPunct="0">
                  <a:spcBef>
                    <a:spcPct val="50000"/>
                  </a:spcBef>
                  <a:tabLst>
                    <a:tab pos="7777163" algn="l"/>
                  </a:tabLst>
                  <a:defRPr/>
                </a:pPr>
                <a:r>
                  <a:rPr lang="en-US" sz="3200" cap="all" dirty="0" smtClean="0">
                    <a:ln w="19050">
                      <a:noFill/>
                    </a:ln>
                    <a:latin typeface="Arial Narrow"/>
                    <a:cs typeface="Arial Narrow"/>
                  </a:rPr>
                  <a:t>what can we do for dc nonprofits?</a:t>
                </a:r>
              </a:p>
            </p:txBody>
          </p:sp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814" y="-19351"/>
              <a:ext cx="9177826" cy="655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600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105647" y="1955800"/>
            <a:ext cx="7216588" cy="43488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endParaRPr lang="en-US" dirty="0" smtClean="0">
              <a:solidFill>
                <a:schemeClr val="bg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pPr marL="396875" lvl="1" indent="-396875" defTabSz="393700">
              <a:spcBef>
                <a:spcPts val="0"/>
              </a:spcBef>
              <a:spcAft>
                <a:spcPts val="1800"/>
              </a:spcAft>
              <a:buClr>
                <a:schemeClr val="bg2"/>
              </a:buClr>
              <a:buSzPct val="100000"/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Narrow" pitchFamily="34" charset="0"/>
              </a:rPr>
              <a:t>218,344 </a:t>
            </a:r>
            <a:r>
              <a:rPr lang="en-US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 Narrow" pitchFamily="34" charset="0"/>
              </a:rPr>
              <a:t>workers</a:t>
            </a:r>
          </a:p>
          <a:p>
            <a:pPr marL="396875" lvl="1" indent="-396875" defTabSz="393700">
              <a:spcBef>
                <a:spcPts val="0"/>
              </a:spcBef>
              <a:spcAft>
                <a:spcPts val="1800"/>
              </a:spcAft>
              <a:buClr>
                <a:schemeClr val="bg2"/>
              </a:buClr>
              <a:buSzPct val="100000"/>
              <a:buFont typeface="Wingdings" pitchFamily="2" charset="2"/>
              <a:buChar char="Ø"/>
            </a:pPr>
            <a:r>
              <a:rPr lang="en-US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 Narrow" pitchFamily="34" charset="0"/>
              </a:rPr>
              <a:t>11.2 percent of Greater Washington Region private employment</a:t>
            </a:r>
          </a:p>
          <a:p>
            <a:pPr marL="396875" lvl="1" indent="-396875" defTabSz="393700">
              <a:spcBef>
                <a:spcPts val="0"/>
              </a:spcBef>
              <a:spcAft>
                <a:spcPts val="1800"/>
              </a:spcAft>
              <a:buClr>
                <a:schemeClr val="bg2"/>
              </a:buClr>
              <a:buSzPct val="100000"/>
              <a:buFont typeface="Wingdings" pitchFamily="2" charset="2"/>
              <a:buChar char="Ø"/>
            </a:pPr>
            <a:r>
              <a:rPr lang="en-US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 Narrow" pitchFamily="34" charset="0"/>
              </a:rPr>
              <a:t>$9.6 billion in wages, &gt; 10 percent of the </a:t>
            </a:r>
            <a:r>
              <a:rPr lang="en-US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Narrow" pitchFamily="34" charset="0"/>
              </a:rPr>
              <a:t>total</a:t>
            </a:r>
            <a:endParaRPr lang="en-US" sz="3200" dirty="0" smtClean="0">
              <a:solidFill>
                <a:schemeClr val="bg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Font typeface="Wingdings" pitchFamily="2" charset="2"/>
              <a:buNone/>
            </a:pPr>
            <a:endParaRPr lang="en-US" dirty="0" smtClean="0">
              <a:solidFill>
                <a:schemeClr val="bg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1">
                  <a:lumMod val="75000"/>
                  <a:lumOff val="25000"/>
                </a:schemeClr>
              </a:solidFill>
              <a:latin typeface="Arial Narrow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11814" y="-19351"/>
            <a:ext cx="9177826" cy="1426911"/>
            <a:chOff x="-11814" y="-19351"/>
            <a:chExt cx="9177826" cy="1426911"/>
          </a:xfrm>
        </p:grpSpPr>
        <p:grpSp>
          <p:nvGrpSpPr>
            <p:cNvPr id="17" name="Group 10"/>
            <p:cNvGrpSpPr/>
            <p:nvPr/>
          </p:nvGrpSpPr>
          <p:grpSpPr>
            <a:xfrm>
              <a:off x="0" y="0"/>
              <a:ext cx="9144000" cy="1407560"/>
              <a:chOff x="0" y="0"/>
              <a:chExt cx="9144000" cy="140756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0" y="0"/>
                <a:ext cx="9144000" cy="140756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 Box 16"/>
              <p:cNvSpPr txBox="1">
                <a:spLocks noChangeArrowheads="1"/>
              </p:cNvSpPr>
              <p:nvPr/>
            </p:nvSpPr>
            <p:spPr bwMode="auto">
              <a:xfrm>
                <a:off x="0" y="580868"/>
                <a:ext cx="9144000" cy="739931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noAutofit/>
              </a:bodyPr>
              <a:lstStyle/>
              <a:p>
                <a:pPr algn="ctr" eaLnBrk="0" hangingPunct="0">
                  <a:spcBef>
                    <a:spcPct val="50000"/>
                  </a:spcBef>
                  <a:tabLst>
                    <a:tab pos="7777163" algn="l"/>
                  </a:tabLst>
                  <a:defRPr/>
                </a:pPr>
                <a:r>
                  <a:rPr lang="en-US" sz="2800" cap="all" dirty="0" smtClean="0">
                    <a:ln w="19050">
                      <a:noFill/>
                    </a:ln>
                    <a:latin typeface="Arial Narrow"/>
                    <a:cs typeface="Arial Narrow"/>
                  </a:rPr>
                  <a:t>greater Washington region </a:t>
                </a:r>
                <a:r>
                  <a:rPr lang="en-US" sz="2800" cap="all" dirty="0" err="1" smtClean="0">
                    <a:ln w="19050">
                      <a:noFill/>
                    </a:ln>
                    <a:latin typeface="Arial Narrow"/>
                    <a:cs typeface="Arial Narrow"/>
                  </a:rPr>
                  <a:t>np</a:t>
                </a:r>
                <a:r>
                  <a:rPr lang="en-US" sz="2800" cap="all" dirty="0" smtClean="0">
                    <a:ln w="19050">
                      <a:noFill/>
                    </a:ln>
                    <a:latin typeface="Arial Narrow"/>
                    <a:cs typeface="Arial Narrow"/>
                  </a:rPr>
                  <a:t> employment, 2003</a:t>
                </a:r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814" y="-19351"/>
              <a:ext cx="9177826" cy="655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704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3" name="Line 3"/>
          <p:cNvSpPr>
            <a:spLocks noChangeShapeType="1"/>
          </p:cNvSpPr>
          <p:nvPr/>
        </p:nvSpPr>
        <p:spPr bwMode="auto">
          <a:xfrm>
            <a:off x="1688262" y="5865067"/>
            <a:ext cx="841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1">
                  <a:lumMod val="85000"/>
                  <a:lumOff val="15000"/>
                </a:schemeClr>
              </a:solidFill>
              <a:latin typeface="Arial Narrow"/>
              <a:cs typeface="Arial Narrow"/>
            </a:endParaRPr>
          </a:p>
        </p:txBody>
      </p:sp>
      <p:grpSp>
        <p:nvGrpSpPr>
          <p:cNvPr id="742404" name="Group 4"/>
          <p:cNvGrpSpPr>
            <a:grpSpLocks/>
          </p:cNvGrpSpPr>
          <p:nvPr/>
        </p:nvGrpSpPr>
        <p:grpSpPr bwMode="auto">
          <a:xfrm>
            <a:off x="3842501" y="3002804"/>
            <a:ext cx="915988" cy="3225800"/>
            <a:chOff x="2084" y="1948"/>
            <a:chExt cx="577" cy="2032"/>
          </a:xfrm>
        </p:grpSpPr>
        <p:sp>
          <p:nvSpPr>
            <p:cNvPr id="742405" name="Rectangle 5"/>
            <p:cNvSpPr>
              <a:spLocks noChangeArrowheads="1"/>
            </p:cNvSpPr>
            <p:nvPr/>
          </p:nvSpPr>
          <p:spPr bwMode="auto">
            <a:xfrm>
              <a:off x="2247" y="2189"/>
              <a:ext cx="317" cy="1562"/>
            </a:xfrm>
            <a:prstGeom prst="rect">
              <a:avLst/>
            </a:prstGeom>
            <a:solidFill>
              <a:srgbClr val="FFD83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>
                    <a:lumMod val="85000"/>
                    <a:lumOff val="15000"/>
                  </a:schemeClr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742406" name="Rectangle 6"/>
            <p:cNvSpPr>
              <a:spLocks noChangeArrowheads="1"/>
            </p:cNvSpPr>
            <p:nvPr/>
          </p:nvSpPr>
          <p:spPr bwMode="auto">
            <a:xfrm>
              <a:off x="2222" y="1948"/>
              <a:ext cx="34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100" b="1">
                  <a:solidFill>
                    <a:schemeClr val="bg1">
                      <a:lumMod val="85000"/>
                      <a:lumOff val="15000"/>
                    </a:schemeClr>
                  </a:solidFill>
                  <a:latin typeface="Arial Narrow"/>
                  <a:cs typeface="Arial Narrow"/>
                </a:rPr>
                <a:t>163.8</a:t>
              </a:r>
              <a:endParaRPr lang="en-US" altLang="en-US">
                <a:solidFill>
                  <a:schemeClr val="bg1">
                    <a:lumMod val="85000"/>
                    <a:lumOff val="15000"/>
                  </a:schemeClr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742407" name="Rectangle 7"/>
            <p:cNvSpPr>
              <a:spLocks noChangeArrowheads="1"/>
            </p:cNvSpPr>
            <p:nvPr/>
          </p:nvSpPr>
          <p:spPr bwMode="auto">
            <a:xfrm>
              <a:off x="2084" y="3844"/>
              <a:ext cx="57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400" b="1">
                  <a:solidFill>
                    <a:schemeClr val="bg1">
                      <a:lumMod val="85000"/>
                      <a:lumOff val="15000"/>
                    </a:schemeClr>
                  </a:solidFill>
                  <a:latin typeface="Arial Narrow"/>
                  <a:cs typeface="Arial Narrow"/>
                </a:rPr>
                <a:t>Construction</a:t>
              </a:r>
              <a:endParaRPr lang="en-US" altLang="en-US" sz="1400">
                <a:solidFill>
                  <a:schemeClr val="bg1">
                    <a:lumMod val="85000"/>
                    <a:lumOff val="15000"/>
                  </a:schemeClr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742408" name="Group 8"/>
          <p:cNvGrpSpPr>
            <a:grpSpLocks/>
          </p:cNvGrpSpPr>
          <p:nvPr/>
        </p:nvGrpSpPr>
        <p:grpSpPr bwMode="auto">
          <a:xfrm>
            <a:off x="4972799" y="4450604"/>
            <a:ext cx="1014413" cy="1778000"/>
            <a:chOff x="2826" y="2860"/>
            <a:chExt cx="639" cy="1120"/>
          </a:xfrm>
        </p:grpSpPr>
        <p:sp>
          <p:nvSpPr>
            <p:cNvPr id="742409" name="Rectangle 9"/>
            <p:cNvSpPr>
              <a:spLocks noChangeArrowheads="1"/>
            </p:cNvSpPr>
            <p:nvPr/>
          </p:nvSpPr>
          <p:spPr bwMode="auto">
            <a:xfrm>
              <a:off x="3039" y="3101"/>
              <a:ext cx="317" cy="650"/>
            </a:xfrm>
            <a:prstGeom prst="rect">
              <a:avLst/>
            </a:prstGeom>
            <a:solidFill>
              <a:srgbClr val="FFD83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>
                    <a:lumMod val="85000"/>
                    <a:lumOff val="15000"/>
                  </a:schemeClr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742410" name="Rectangle 10"/>
            <p:cNvSpPr>
              <a:spLocks noChangeArrowheads="1"/>
            </p:cNvSpPr>
            <p:nvPr/>
          </p:nvSpPr>
          <p:spPr bwMode="auto">
            <a:xfrm>
              <a:off x="3059" y="2860"/>
              <a:ext cx="271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100" b="1">
                  <a:solidFill>
                    <a:schemeClr val="bg1">
                      <a:lumMod val="85000"/>
                      <a:lumOff val="15000"/>
                    </a:schemeClr>
                  </a:solidFill>
                  <a:latin typeface="Arial Narrow"/>
                  <a:cs typeface="Arial Narrow"/>
                </a:rPr>
                <a:t>68.1</a:t>
              </a:r>
              <a:endParaRPr lang="en-US" altLang="en-US">
                <a:solidFill>
                  <a:schemeClr val="bg1">
                    <a:lumMod val="85000"/>
                    <a:lumOff val="15000"/>
                  </a:schemeClr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742411" name="Rectangle 11"/>
            <p:cNvSpPr>
              <a:spLocks noChangeArrowheads="1"/>
            </p:cNvSpPr>
            <p:nvPr/>
          </p:nvSpPr>
          <p:spPr bwMode="auto">
            <a:xfrm>
              <a:off x="2826" y="3844"/>
              <a:ext cx="63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400" b="1">
                  <a:solidFill>
                    <a:schemeClr val="bg1">
                      <a:lumMod val="85000"/>
                      <a:lumOff val="15000"/>
                    </a:schemeClr>
                  </a:solidFill>
                  <a:latin typeface="Arial Narrow"/>
                  <a:cs typeface="Arial Narrow"/>
                </a:rPr>
                <a:t>Manufacturing</a:t>
              </a:r>
              <a:endParaRPr lang="en-US" altLang="en-US" sz="1400">
                <a:solidFill>
                  <a:schemeClr val="bg1">
                    <a:lumMod val="85000"/>
                    <a:lumOff val="15000"/>
                  </a:schemeClr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742412" name="Group 12"/>
          <p:cNvGrpSpPr>
            <a:grpSpLocks/>
          </p:cNvGrpSpPr>
          <p:nvPr/>
        </p:nvGrpSpPr>
        <p:grpSpPr bwMode="auto">
          <a:xfrm>
            <a:off x="6242802" y="4898279"/>
            <a:ext cx="1030288" cy="1330325"/>
            <a:chOff x="3676" y="3142"/>
            <a:chExt cx="649" cy="838"/>
          </a:xfrm>
        </p:grpSpPr>
        <p:sp>
          <p:nvSpPr>
            <p:cNvPr id="742413" name="Rectangle 13"/>
            <p:cNvSpPr>
              <a:spLocks noChangeArrowheads="1"/>
            </p:cNvSpPr>
            <p:nvPr/>
          </p:nvSpPr>
          <p:spPr bwMode="auto">
            <a:xfrm>
              <a:off x="3831" y="3383"/>
              <a:ext cx="317" cy="368"/>
            </a:xfrm>
            <a:prstGeom prst="rect">
              <a:avLst/>
            </a:prstGeom>
            <a:solidFill>
              <a:srgbClr val="FFD83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>
                    <a:lumMod val="85000"/>
                    <a:lumOff val="15000"/>
                  </a:schemeClr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742414" name="Rectangle 14"/>
            <p:cNvSpPr>
              <a:spLocks noChangeArrowheads="1"/>
            </p:cNvSpPr>
            <p:nvPr/>
          </p:nvSpPr>
          <p:spPr bwMode="auto">
            <a:xfrm>
              <a:off x="3851" y="3142"/>
              <a:ext cx="275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100" b="1">
                  <a:solidFill>
                    <a:schemeClr val="bg1">
                      <a:lumMod val="85000"/>
                      <a:lumOff val="15000"/>
                    </a:schemeClr>
                  </a:solidFill>
                  <a:latin typeface="Arial Narrow"/>
                  <a:cs typeface="Arial Narrow"/>
                </a:rPr>
                <a:t>38.4</a:t>
              </a:r>
              <a:endParaRPr lang="en-US" altLang="en-US">
                <a:solidFill>
                  <a:schemeClr val="bg1">
                    <a:lumMod val="85000"/>
                    <a:lumOff val="15000"/>
                  </a:schemeClr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742415" name="Rectangle 15"/>
            <p:cNvSpPr>
              <a:spLocks noChangeArrowheads="1"/>
            </p:cNvSpPr>
            <p:nvPr/>
          </p:nvSpPr>
          <p:spPr bwMode="auto">
            <a:xfrm>
              <a:off x="3676" y="3844"/>
              <a:ext cx="64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400" b="1">
                  <a:solidFill>
                    <a:schemeClr val="bg1">
                      <a:lumMod val="85000"/>
                      <a:lumOff val="15000"/>
                    </a:schemeClr>
                  </a:solidFill>
                  <a:latin typeface="Arial Narrow"/>
                  <a:cs typeface="Arial Narrow"/>
                </a:rPr>
                <a:t>Transportation</a:t>
              </a:r>
              <a:endParaRPr lang="en-US" altLang="en-US" sz="1400">
                <a:solidFill>
                  <a:schemeClr val="bg1">
                    <a:lumMod val="85000"/>
                    <a:lumOff val="15000"/>
                  </a:schemeClr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742416" name="Group 16"/>
          <p:cNvGrpSpPr>
            <a:grpSpLocks/>
          </p:cNvGrpSpPr>
          <p:nvPr/>
        </p:nvGrpSpPr>
        <p:grpSpPr bwMode="auto">
          <a:xfrm>
            <a:off x="7503275" y="5320554"/>
            <a:ext cx="531813" cy="908050"/>
            <a:chOff x="4610" y="3408"/>
            <a:chExt cx="335" cy="572"/>
          </a:xfrm>
        </p:grpSpPr>
        <p:sp>
          <p:nvSpPr>
            <p:cNvPr id="742417" name="Rectangle 17"/>
            <p:cNvSpPr>
              <a:spLocks noChangeArrowheads="1"/>
            </p:cNvSpPr>
            <p:nvPr/>
          </p:nvSpPr>
          <p:spPr bwMode="auto">
            <a:xfrm>
              <a:off x="4623" y="3664"/>
              <a:ext cx="317" cy="87"/>
            </a:xfrm>
            <a:prstGeom prst="rect">
              <a:avLst/>
            </a:prstGeom>
            <a:solidFill>
              <a:srgbClr val="FFD83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>
                    <a:lumMod val="85000"/>
                    <a:lumOff val="15000"/>
                  </a:schemeClr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742418" name="Rectangle 18"/>
            <p:cNvSpPr>
              <a:spLocks noChangeArrowheads="1"/>
            </p:cNvSpPr>
            <p:nvPr/>
          </p:nvSpPr>
          <p:spPr bwMode="auto">
            <a:xfrm>
              <a:off x="4685" y="3408"/>
              <a:ext cx="193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100" b="1">
                  <a:solidFill>
                    <a:schemeClr val="bg1">
                      <a:lumMod val="85000"/>
                      <a:lumOff val="15000"/>
                    </a:schemeClr>
                  </a:solidFill>
                  <a:latin typeface="Arial Narrow"/>
                  <a:cs typeface="Arial Narrow"/>
                </a:rPr>
                <a:t>9.1</a:t>
              </a:r>
              <a:endParaRPr lang="en-US" altLang="en-US">
                <a:solidFill>
                  <a:schemeClr val="bg1">
                    <a:lumMod val="85000"/>
                    <a:lumOff val="15000"/>
                  </a:schemeClr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742419" name="Rectangle 19"/>
            <p:cNvSpPr>
              <a:spLocks noChangeArrowheads="1"/>
            </p:cNvSpPr>
            <p:nvPr/>
          </p:nvSpPr>
          <p:spPr bwMode="auto">
            <a:xfrm>
              <a:off x="4610" y="3844"/>
              <a:ext cx="3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400" b="1">
                  <a:solidFill>
                    <a:schemeClr val="bg1">
                      <a:lumMod val="85000"/>
                      <a:lumOff val="15000"/>
                    </a:schemeClr>
                  </a:solidFill>
                  <a:latin typeface="Arial Narrow"/>
                  <a:cs typeface="Arial Narrow"/>
                </a:rPr>
                <a:t>Utilities</a:t>
              </a:r>
              <a:endParaRPr lang="en-US" altLang="en-US" sz="1400">
                <a:solidFill>
                  <a:schemeClr val="bg1">
                    <a:lumMod val="85000"/>
                    <a:lumOff val="15000"/>
                  </a:schemeClr>
                </a:solidFill>
                <a:latin typeface="Arial Narrow"/>
                <a:cs typeface="Arial Narrow"/>
              </a:endParaRPr>
            </a:p>
          </p:txBody>
        </p:sp>
      </p:grpSp>
      <p:sp>
        <p:nvSpPr>
          <p:cNvPr id="742420" name="Rectangle 20"/>
          <p:cNvSpPr>
            <a:spLocks noChangeArrowheads="1"/>
          </p:cNvSpPr>
          <p:nvPr/>
        </p:nvSpPr>
        <p:spPr bwMode="auto">
          <a:xfrm>
            <a:off x="659562" y="6109542"/>
            <a:ext cx="24463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chemeClr val="bg1">
                  <a:lumMod val="85000"/>
                  <a:lumOff val="1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742437" name="Line 37"/>
          <p:cNvSpPr>
            <a:spLocks noChangeShapeType="1"/>
          </p:cNvSpPr>
          <p:nvPr/>
        </p:nvSpPr>
        <p:spPr bwMode="auto">
          <a:xfrm>
            <a:off x="1759700" y="5865069"/>
            <a:ext cx="6286500" cy="1588"/>
          </a:xfrm>
          <a:prstGeom prst="line">
            <a:avLst/>
          </a:prstGeom>
          <a:noFill/>
          <a:ln w="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1">
                  <a:lumMod val="85000"/>
                  <a:lumOff val="15000"/>
                </a:schemeClr>
              </a:solidFill>
              <a:latin typeface="Arial Narrow"/>
              <a:cs typeface="Arial Narrow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42237" y="2174130"/>
            <a:ext cx="981075" cy="4240214"/>
            <a:chOff x="1742237" y="2174130"/>
            <a:chExt cx="981075" cy="4240214"/>
          </a:xfrm>
        </p:grpSpPr>
        <p:sp>
          <p:nvSpPr>
            <p:cNvPr id="742431" name="Rectangle 31"/>
            <p:cNvSpPr>
              <a:spLocks noChangeArrowheads="1"/>
            </p:cNvSpPr>
            <p:nvPr/>
          </p:nvSpPr>
          <p:spPr bwMode="auto">
            <a:xfrm>
              <a:off x="1939087" y="2555130"/>
              <a:ext cx="503238" cy="3309939"/>
            </a:xfrm>
            <a:prstGeom prst="rect">
              <a:avLst/>
            </a:prstGeom>
            <a:solidFill>
              <a:srgbClr val="00A1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>
                    <a:lumMod val="85000"/>
                    <a:lumOff val="15000"/>
                  </a:schemeClr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742438" name="Rectangle 38"/>
            <p:cNvSpPr>
              <a:spLocks noChangeArrowheads="1"/>
            </p:cNvSpPr>
            <p:nvPr/>
          </p:nvSpPr>
          <p:spPr bwMode="auto">
            <a:xfrm>
              <a:off x="1947025" y="2174130"/>
              <a:ext cx="552450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100" b="1">
                  <a:solidFill>
                    <a:schemeClr val="bg1">
                      <a:lumMod val="85000"/>
                      <a:lumOff val="15000"/>
                    </a:schemeClr>
                  </a:solidFill>
                  <a:latin typeface="Arial Narrow"/>
                  <a:cs typeface="Arial Narrow"/>
                </a:rPr>
                <a:t>218.3</a:t>
              </a:r>
              <a:endParaRPr lang="en-US" altLang="en-US">
                <a:solidFill>
                  <a:schemeClr val="bg1">
                    <a:lumMod val="85000"/>
                    <a:lumOff val="15000"/>
                  </a:schemeClr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742439" name="Rectangle 39"/>
            <p:cNvSpPr>
              <a:spLocks noChangeArrowheads="1"/>
            </p:cNvSpPr>
            <p:nvPr/>
          </p:nvSpPr>
          <p:spPr bwMode="auto">
            <a:xfrm>
              <a:off x="1899400" y="6012707"/>
              <a:ext cx="604838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400" b="1" dirty="0" smtClean="0">
                  <a:solidFill>
                    <a:schemeClr val="bg1">
                      <a:lumMod val="85000"/>
                      <a:lumOff val="15000"/>
                    </a:schemeClr>
                  </a:solidFill>
                  <a:latin typeface="Arial Narrow"/>
                  <a:cs typeface="Arial Narrow"/>
                </a:rPr>
                <a:t>501(</a:t>
              </a:r>
              <a:r>
                <a:rPr lang="en-US" altLang="en-US" sz="1400" b="1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Arial Narrow"/>
                  <a:cs typeface="Arial Narrow"/>
                </a:rPr>
                <a:t>c</a:t>
              </a:r>
              <a:r>
                <a:rPr lang="en-US" altLang="en-US" sz="1400" b="1" dirty="0" smtClean="0">
                  <a:solidFill>
                    <a:schemeClr val="bg1">
                      <a:lumMod val="85000"/>
                      <a:lumOff val="15000"/>
                    </a:schemeClr>
                  </a:solidFill>
                  <a:latin typeface="Arial Narrow"/>
                  <a:cs typeface="Arial Narrow"/>
                </a:rPr>
                <a:t>)(</a:t>
              </a:r>
              <a:r>
                <a:rPr lang="en-US" altLang="en-US" sz="1400" b="1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Arial Narrow"/>
                  <a:cs typeface="Arial Narrow"/>
                </a:rPr>
                <a:t>3)</a:t>
              </a:r>
              <a:endParaRPr lang="en-US" altLang="en-US" sz="1400" dirty="0">
                <a:solidFill>
                  <a:schemeClr val="bg1">
                    <a:lumMod val="85000"/>
                    <a:lumOff val="15000"/>
                  </a:schemeClr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742440" name="Rectangle 40"/>
            <p:cNvSpPr>
              <a:spLocks noChangeArrowheads="1"/>
            </p:cNvSpPr>
            <p:nvPr/>
          </p:nvSpPr>
          <p:spPr bwMode="auto">
            <a:xfrm>
              <a:off x="1742237" y="6198444"/>
              <a:ext cx="98107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400" b="1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Arial Narrow"/>
                  <a:cs typeface="Arial Narrow"/>
                </a:rPr>
                <a:t>Organizations</a:t>
              </a:r>
              <a:endParaRPr lang="en-US" altLang="en-US" sz="1400" dirty="0">
                <a:solidFill>
                  <a:schemeClr val="bg1">
                    <a:lumMod val="85000"/>
                    <a:lumOff val="15000"/>
                  </a:schemeClr>
                </a:solidFill>
                <a:latin typeface="Arial Narrow"/>
                <a:cs typeface="Arial Narrow"/>
              </a:endParaRPr>
            </a:p>
          </p:txBody>
        </p:sp>
      </p:grpSp>
      <p:sp>
        <p:nvSpPr>
          <p:cNvPr id="742441" name="Rectangle 41"/>
          <p:cNvSpPr>
            <a:spLocks noChangeArrowheads="1"/>
          </p:cNvSpPr>
          <p:nvPr/>
        </p:nvSpPr>
        <p:spPr bwMode="auto">
          <a:xfrm rot="16200000">
            <a:off x="-864439" y="3571131"/>
            <a:ext cx="425450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sz="2000" dirty="0">
                <a:solidFill>
                  <a:schemeClr val="bg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Number of employees (in thousands)</a:t>
            </a:r>
          </a:p>
        </p:txBody>
      </p:sp>
      <p:sp>
        <p:nvSpPr>
          <p:cNvPr id="742442" name="Rectangle 42"/>
          <p:cNvSpPr>
            <a:spLocks noChangeArrowheads="1"/>
          </p:cNvSpPr>
          <p:nvPr/>
        </p:nvSpPr>
        <p:spPr bwMode="auto">
          <a:xfrm>
            <a:off x="418262" y="6568332"/>
            <a:ext cx="23431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2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* Industry data cover entire metro area.</a:t>
            </a:r>
          </a:p>
        </p:txBody>
      </p:sp>
      <p:grpSp>
        <p:nvGrpSpPr>
          <p:cNvPr id="742446" name="Group 46"/>
          <p:cNvGrpSpPr>
            <a:grpSpLocks/>
          </p:cNvGrpSpPr>
          <p:nvPr/>
        </p:nvGrpSpPr>
        <p:grpSpPr bwMode="auto">
          <a:xfrm>
            <a:off x="2840787" y="1605804"/>
            <a:ext cx="866775" cy="4843464"/>
            <a:chOff x="1893" y="1068"/>
            <a:chExt cx="546" cy="3051"/>
          </a:xfrm>
        </p:grpSpPr>
        <p:sp>
          <p:nvSpPr>
            <p:cNvPr id="742447" name="Rectangle 47"/>
            <p:cNvSpPr>
              <a:spLocks noChangeArrowheads="1"/>
            </p:cNvSpPr>
            <p:nvPr/>
          </p:nvSpPr>
          <p:spPr bwMode="auto">
            <a:xfrm>
              <a:off x="1999" y="1276"/>
              <a:ext cx="317" cy="2475"/>
            </a:xfrm>
            <a:prstGeom prst="rect">
              <a:avLst/>
            </a:prstGeom>
            <a:solidFill>
              <a:srgbClr val="FFD83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>
                    <a:lumMod val="85000"/>
                    <a:lumOff val="15000"/>
                  </a:schemeClr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742448" name="Rectangle 48"/>
            <p:cNvSpPr>
              <a:spLocks noChangeArrowheads="1"/>
            </p:cNvSpPr>
            <p:nvPr/>
          </p:nvSpPr>
          <p:spPr bwMode="auto">
            <a:xfrm>
              <a:off x="1964" y="1068"/>
              <a:ext cx="34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100" b="1">
                  <a:solidFill>
                    <a:schemeClr val="bg1">
                      <a:lumMod val="85000"/>
                      <a:lumOff val="15000"/>
                    </a:schemeClr>
                  </a:solidFill>
                  <a:latin typeface="Arial Narrow"/>
                  <a:cs typeface="Arial Narrow"/>
                </a:rPr>
                <a:t>335.6</a:t>
              </a:r>
              <a:endParaRPr lang="en-US" altLang="en-US">
                <a:solidFill>
                  <a:schemeClr val="bg1">
                    <a:lumMod val="85000"/>
                    <a:lumOff val="15000"/>
                  </a:schemeClr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742449" name="Rectangle 49"/>
            <p:cNvSpPr>
              <a:spLocks noChangeArrowheads="1"/>
            </p:cNvSpPr>
            <p:nvPr/>
          </p:nvSpPr>
          <p:spPr bwMode="auto">
            <a:xfrm>
              <a:off x="1893" y="3848"/>
              <a:ext cx="54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altLang="en-US" sz="1400" b="1" dirty="0" smtClean="0">
                  <a:solidFill>
                    <a:schemeClr val="bg1">
                      <a:lumMod val="85000"/>
                      <a:lumOff val="15000"/>
                    </a:schemeClr>
                  </a:solidFill>
                  <a:latin typeface="Arial Narrow"/>
                  <a:cs typeface="Arial Narrow"/>
                </a:rPr>
                <a:t>Federal</a:t>
              </a:r>
            </a:p>
            <a:p>
              <a:pPr algn="ctr"/>
              <a:r>
                <a:rPr lang="en-US" altLang="en-US" sz="1400" b="1" dirty="0" smtClean="0">
                  <a:solidFill>
                    <a:schemeClr val="bg1">
                      <a:lumMod val="85000"/>
                      <a:lumOff val="15000"/>
                    </a:schemeClr>
                  </a:solidFill>
                  <a:latin typeface="Arial Narrow"/>
                  <a:cs typeface="Arial Narrow"/>
                </a:rPr>
                <a:t>government</a:t>
              </a:r>
              <a:endParaRPr lang="en-US" altLang="en-US" sz="1400" dirty="0">
                <a:solidFill>
                  <a:schemeClr val="bg1">
                    <a:lumMod val="85000"/>
                    <a:lumOff val="15000"/>
                  </a:schemeClr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-11814" y="-19351"/>
            <a:ext cx="9177826" cy="1426911"/>
            <a:chOff x="-11814" y="-19351"/>
            <a:chExt cx="9177826" cy="1426911"/>
          </a:xfrm>
        </p:grpSpPr>
        <p:grpSp>
          <p:nvGrpSpPr>
            <p:cNvPr id="57" name="Group 10"/>
            <p:cNvGrpSpPr/>
            <p:nvPr/>
          </p:nvGrpSpPr>
          <p:grpSpPr>
            <a:xfrm>
              <a:off x="0" y="0"/>
              <a:ext cx="9144000" cy="1407560"/>
              <a:chOff x="0" y="0"/>
              <a:chExt cx="9144000" cy="1407560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0" y="0"/>
                <a:ext cx="9144000" cy="140756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Text Box 16"/>
              <p:cNvSpPr txBox="1">
                <a:spLocks noChangeArrowheads="1"/>
              </p:cNvSpPr>
              <p:nvPr/>
            </p:nvSpPr>
            <p:spPr bwMode="auto">
              <a:xfrm>
                <a:off x="0" y="614734"/>
                <a:ext cx="9144000" cy="739931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noAutofit/>
              </a:bodyPr>
              <a:lstStyle/>
              <a:p>
                <a:pPr algn="ctr" eaLnBrk="0" hangingPunct="0">
                  <a:spcBef>
                    <a:spcPct val="50000"/>
                  </a:spcBef>
                  <a:tabLst>
                    <a:tab pos="7777163" algn="l"/>
                  </a:tabLst>
                  <a:defRPr/>
                </a:pPr>
                <a:r>
                  <a:rPr lang="en-US" sz="2400" cap="all" dirty="0">
                    <a:ln w="19050">
                      <a:noFill/>
                    </a:ln>
                    <a:latin typeface="Arial Narrow"/>
                    <a:cs typeface="Arial Narrow"/>
                  </a:rPr>
                  <a:t>Employment in Washington Region </a:t>
                </a:r>
                <a:r>
                  <a:rPr lang="en-US" sz="2400" cap="all" dirty="0" smtClean="0">
                    <a:ln w="19050">
                      <a:noFill/>
                    </a:ln>
                    <a:latin typeface="Arial Narrow"/>
                    <a:cs typeface="Arial Narrow"/>
                  </a:rPr>
                  <a:t>N</a:t>
                </a:r>
                <a:r>
                  <a:rPr lang="en-US" sz="2400" dirty="0" smtClean="0">
                    <a:ln w="19050">
                      <a:noFill/>
                    </a:ln>
                    <a:latin typeface="Arial Narrow"/>
                    <a:cs typeface="Arial Narrow"/>
                  </a:rPr>
                  <a:t>ONPROFITS</a:t>
                </a:r>
                <a:r>
                  <a:rPr lang="en-US" sz="2400" cap="all" dirty="0" smtClean="0">
                    <a:ln w="19050">
                      <a:noFill/>
                    </a:ln>
                    <a:latin typeface="Arial Narrow"/>
                    <a:cs typeface="Arial Narrow"/>
                  </a:rPr>
                  <a:t> </a:t>
                </a:r>
                <a:br>
                  <a:rPr lang="en-US" sz="2400" cap="all" dirty="0" smtClean="0">
                    <a:ln w="19050">
                      <a:noFill/>
                    </a:ln>
                    <a:latin typeface="Arial Narrow"/>
                    <a:cs typeface="Arial Narrow"/>
                  </a:rPr>
                </a:br>
                <a:r>
                  <a:rPr lang="en-US" sz="2400" dirty="0" smtClean="0">
                    <a:ln w="19050">
                      <a:noFill/>
                    </a:ln>
                    <a:latin typeface="Arial Narrow"/>
                    <a:cs typeface="Arial Narrow"/>
                  </a:rPr>
                  <a:t>vs</a:t>
                </a:r>
                <a:r>
                  <a:rPr lang="en-US" sz="2400" cap="all" dirty="0" smtClean="0">
                    <a:ln w="19050">
                      <a:noFill/>
                    </a:ln>
                    <a:latin typeface="Arial Narrow"/>
                    <a:cs typeface="Arial Narrow"/>
                  </a:rPr>
                  <a:t>. </a:t>
                </a:r>
                <a:r>
                  <a:rPr lang="en-US" sz="2400" cap="all" dirty="0">
                    <a:ln w="19050">
                      <a:noFill/>
                    </a:ln>
                    <a:latin typeface="Arial Narrow"/>
                    <a:cs typeface="Arial Narrow"/>
                  </a:rPr>
                  <a:t>Selected Industries*, </a:t>
                </a:r>
                <a:r>
                  <a:rPr lang="en-US" sz="2400" cap="all" dirty="0" smtClean="0">
                    <a:ln w="19050">
                      <a:noFill/>
                    </a:ln>
                    <a:latin typeface="Arial Narrow"/>
                    <a:cs typeface="Arial Narrow"/>
                  </a:rPr>
                  <a:t>2003</a:t>
                </a:r>
                <a:endParaRPr lang="en-US" sz="2400" cap="all" dirty="0">
                  <a:ln w="19050">
                    <a:noFill/>
                  </a:ln>
                  <a:latin typeface="Arial Narrow"/>
                  <a:cs typeface="Arial Narrow"/>
                </a:endParaRPr>
              </a:p>
            </p:txBody>
          </p:sp>
        </p:grp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814" y="-19351"/>
              <a:ext cx="9177826" cy="655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689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"/>
                                        <p:tgtEl>
                                          <p:spTgt spid="742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"/>
                                        <p:tgtEl>
                                          <p:spTgt spid="74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"/>
                                        <p:tgtEl>
                                          <p:spTgt spid="74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"/>
                                        <p:tgtEl>
                                          <p:spTgt spid="74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"/>
                                        <p:tgtEl>
                                          <p:spTgt spid="74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50" y="1644865"/>
            <a:ext cx="8274204" cy="50449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Narrow" pitchFamily="34" charset="0"/>
              </a:rPr>
              <a:t>A leading source of ground-breaking knowledge about the nonprofit sector, philanthropy, social investing, and the tools of government in the U.S. and around the world.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bg1">
                  <a:lumMod val="85000"/>
                  <a:lumOff val="15000"/>
                </a:schemeClr>
              </a:solidFill>
              <a:latin typeface="Arial Narrow" pitchFamily="34" charset="0"/>
            </a:endParaRPr>
          </a:p>
          <a:p>
            <a:pPr marL="854075" lvl="1" indent="-396875">
              <a:spcBef>
                <a:spcPts val="0"/>
              </a:spcBef>
              <a:spcAft>
                <a:spcPts val="1800"/>
              </a:spcAft>
              <a:buClr>
                <a:schemeClr val="bg2"/>
              </a:buClr>
              <a:buSzPct val="125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Narrow" pitchFamily="34" charset="0"/>
              </a:rPr>
              <a:t>Active </a:t>
            </a:r>
            <a:r>
              <a:rPr lang="en-US" sz="2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 Narrow" pitchFamily="34" charset="0"/>
              </a:rPr>
              <a:t>in 40 countries—Latin America, Africa, </a:t>
            </a:r>
            <a:r>
              <a:rPr lang="en-US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Narrow" pitchFamily="34" charset="0"/>
              </a:rPr>
              <a:t>W. Europe,</a:t>
            </a:r>
            <a:r>
              <a:rPr lang="en-US" sz="2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 Narrow" pitchFamily="34" charset="0"/>
              </a:rPr>
              <a:t/>
            </a:r>
            <a:br>
              <a:rPr lang="en-US" sz="2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 Narrow" pitchFamily="34" charset="0"/>
              </a:rPr>
            </a:br>
            <a:r>
              <a:rPr lang="en-US" sz="2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 Narrow" pitchFamily="34" charset="0"/>
              </a:rPr>
              <a:t>Central and Eastern Europe, </a:t>
            </a:r>
            <a:r>
              <a:rPr lang="en-US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Narrow" pitchFamily="34" charset="0"/>
              </a:rPr>
              <a:t>Pacific Rim, C. and SE Asia</a:t>
            </a:r>
            <a:endParaRPr lang="en-US" sz="2400" b="1" dirty="0">
              <a:solidFill>
                <a:schemeClr val="bg1">
                  <a:lumMod val="85000"/>
                  <a:lumOff val="15000"/>
                </a:schemeClr>
              </a:solidFill>
              <a:latin typeface="Arial Narrow" pitchFamily="34" charset="0"/>
            </a:endParaRPr>
          </a:p>
          <a:p>
            <a:pPr marL="854075" lvl="1" indent="-396875">
              <a:spcBef>
                <a:spcPts val="0"/>
              </a:spcBef>
              <a:spcAft>
                <a:spcPts val="1800"/>
              </a:spcAft>
              <a:buClr>
                <a:schemeClr val="bg2"/>
              </a:buClr>
              <a:buSzPct val="125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Narrow" pitchFamily="34" charset="0"/>
              </a:rPr>
              <a:t>Wide </a:t>
            </a:r>
            <a:r>
              <a:rPr lang="en-US" sz="2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 Narrow" pitchFamily="34" charset="0"/>
              </a:rPr>
              <a:t>range of domestic and international partners </a:t>
            </a:r>
          </a:p>
          <a:p>
            <a:pPr marL="854075" lvl="1" indent="-396875">
              <a:spcBef>
                <a:spcPts val="0"/>
              </a:spcBef>
              <a:spcAft>
                <a:spcPts val="1800"/>
              </a:spcAft>
              <a:buClr>
                <a:schemeClr val="bg2"/>
              </a:buClr>
              <a:buSzPct val="125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Narrow" pitchFamily="34" charset="0"/>
              </a:rPr>
              <a:t>Specialize </a:t>
            </a:r>
            <a:r>
              <a:rPr lang="en-US" sz="2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 Narrow" pitchFamily="34" charset="0"/>
              </a:rPr>
              <a:t>in objective empirical and analytical work</a:t>
            </a:r>
          </a:p>
          <a:p>
            <a:pPr marL="854075" lvl="1" indent="-396875">
              <a:spcBef>
                <a:spcPts val="0"/>
              </a:spcBef>
              <a:spcAft>
                <a:spcPts val="1800"/>
              </a:spcAft>
              <a:buClr>
                <a:schemeClr val="bg2"/>
              </a:buClr>
              <a:buSzPct val="125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Narrow" pitchFamily="34" charset="0"/>
              </a:rPr>
              <a:t>Solid </a:t>
            </a:r>
            <a:r>
              <a:rPr lang="en-US" sz="2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 Narrow" pitchFamily="34" charset="0"/>
              </a:rPr>
              <a:t>record of achievement over 20-year period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>
              <a:solidFill>
                <a:schemeClr val="bg1">
                  <a:lumMod val="85000"/>
                  <a:lumOff val="15000"/>
                </a:schemeClr>
              </a:solidFill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>
              <a:solidFill>
                <a:schemeClr val="bg1">
                  <a:lumMod val="85000"/>
                  <a:lumOff val="15000"/>
                </a:schemeClr>
              </a:solidFill>
              <a:latin typeface="Arial Narrow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-11814" y="-19351"/>
            <a:ext cx="9177826" cy="1426911"/>
            <a:chOff x="-11814" y="-19351"/>
            <a:chExt cx="9177826" cy="1426911"/>
          </a:xfrm>
        </p:grpSpPr>
        <p:grpSp>
          <p:nvGrpSpPr>
            <p:cNvPr id="19" name="Group 10"/>
            <p:cNvGrpSpPr/>
            <p:nvPr/>
          </p:nvGrpSpPr>
          <p:grpSpPr>
            <a:xfrm>
              <a:off x="0" y="0"/>
              <a:ext cx="9144000" cy="1407560"/>
              <a:chOff x="0" y="0"/>
              <a:chExt cx="9144000" cy="140756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0" y="0"/>
                <a:ext cx="9144000" cy="140756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 Box 16"/>
              <p:cNvSpPr txBox="1">
                <a:spLocks noChangeArrowheads="1"/>
              </p:cNvSpPr>
              <p:nvPr/>
            </p:nvSpPr>
            <p:spPr bwMode="auto">
              <a:xfrm>
                <a:off x="0" y="580868"/>
                <a:ext cx="9144000" cy="739931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noAutofit/>
              </a:bodyPr>
              <a:lstStyle/>
              <a:p>
                <a:pPr algn="ctr" eaLnBrk="0" hangingPunct="0">
                  <a:spcBef>
                    <a:spcPct val="50000"/>
                  </a:spcBef>
                  <a:tabLst>
                    <a:tab pos="7777163" algn="l"/>
                  </a:tabLst>
                  <a:defRPr/>
                </a:pPr>
                <a:r>
                  <a:rPr lang="en-US" sz="3200" cap="all" dirty="0" smtClean="0">
                    <a:ln w="19050">
                      <a:noFill/>
                    </a:ln>
                    <a:latin typeface="Arial Narrow"/>
                    <a:cs typeface="Arial Narrow"/>
                  </a:rPr>
                  <a:t>Who we are</a:t>
                </a:r>
              </a:p>
            </p:txBody>
          </p:sp>
        </p:grp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814" y="-19351"/>
              <a:ext cx="9177826" cy="655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539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71713" y="3043238"/>
            <a:ext cx="3482975" cy="2998788"/>
            <a:chOff x="2271713" y="3043238"/>
            <a:chExt cx="3482975" cy="2998788"/>
          </a:xfrm>
        </p:grpSpPr>
        <p:sp>
          <p:nvSpPr>
            <p:cNvPr id="673801" name="Rectangle 9"/>
            <p:cNvSpPr>
              <a:spLocks noChangeArrowheads="1"/>
            </p:cNvSpPr>
            <p:nvPr/>
          </p:nvSpPr>
          <p:spPr bwMode="auto">
            <a:xfrm>
              <a:off x="2271713" y="5876926"/>
              <a:ext cx="647700" cy="107950"/>
            </a:xfrm>
            <a:prstGeom prst="rect">
              <a:avLst/>
            </a:prstGeom>
            <a:solidFill>
              <a:srgbClr val="CCFFCC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673802" name="Rectangle 10"/>
            <p:cNvSpPr>
              <a:spLocks noChangeArrowheads="1"/>
            </p:cNvSpPr>
            <p:nvPr/>
          </p:nvSpPr>
          <p:spPr bwMode="auto">
            <a:xfrm>
              <a:off x="2271713" y="5597526"/>
              <a:ext cx="784225" cy="114300"/>
            </a:xfrm>
            <a:prstGeom prst="rect">
              <a:avLst/>
            </a:prstGeom>
            <a:solidFill>
              <a:srgbClr val="CCFFCC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673803" name="Rectangle 11"/>
            <p:cNvSpPr>
              <a:spLocks noChangeArrowheads="1"/>
            </p:cNvSpPr>
            <p:nvPr/>
          </p:nvSpPr>
          <p:spPr bwMode="auto">
            <a:xfrm>
              <a:off x="2271713" y="5324476"/>
              <a:ext cx="1127125" cy="107950"/>
            </a:xfrm>
            <a:prstGeom prst="rect">
              <a:avLst/>
            </a:prstGeom>
            <a:solidFill>
              <a:srgbClr val="CCFFCC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673804" name="Rectangle 12"/>
            <p:cNvSpPr>
              <a:spLocks noChangeArrowheads="1"/>
            </p:cNvSpPr>
            <p:nvPr/>
          </p:nvSpPr>
          <p:spPr bwMode="auto">
            <a:xfrm>
              <a:off x="2271713" y="5045076"/>
              <a:ext cx="1187450" cy="114300"/>
            </a:xfrm>
            <a:prstGeom prst="rect">
              <a:avLst/>
            </a:prstGeom>
            <a:solidFill>
              <a:srgbClr val="CCFFCC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673805" name="Rectangle 13"/>
            <p:cNvSpPr>
              <a:spLocks noChangeArrowheads="1"/>
            </p:cNvSpPr>
            <p:nvPr/>
          </p:nvSpPr>
          <p:spPr bwMode="auto">
            <a:xfrm>
              <a:off x="2271713" y="4772026"/>
              <a:ext cx="1233488" cy="107950"/>
            </a:xfrm>
            <a:prstGeom prst="rect">
              <a:avLst/>
            </a:prstGeom>
            <a:solidFill>
              <a:srgbClr val="CCFFCC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673806" name="Rectangle 14"/>
            <p:cNvSpPr>
              <a:spLocks noChangeArrowheads="1"/>
            </p:cNvSpPr>
            <p:nvPr/>
          </p:nvSpPr>
          <p:spPr bwMode="auto">
            <a:xfrm>
              <a:off x="2271713" y="4500563"/>
              <a:ext cx="1554163" cy="106363"/>
            </a:xfrm>
            <a:prstGeom prst="rect">
              <a:avLst/>
            </a:prstGeom>
            <a:solidFill>
              <a:srgbClr val="CCFFCC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673807" name="Rectangle 15"/>
            <p:cNvSpPr>
              <a:spLocks noChangeArrowheads="1"/>
            </p:cNvSpPr>
            <p:nvPr/>
          </p:nvSpPr>
          <p:spPr bwMode="auto">
            <a:xfrm>
              <a:off x="2271713" y="4219575"/>
              <a:ext cx="1720850" cy="115888"/>
            </a:xfrm>
            <a:prstGeom prst="rect">
              <a:avLst/>
            </a:prstGeom>
            <a:solidFill>
              <a:srgbClr val="CCFFCC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673808" name="Rectangle 16"/>
            <p:cNvSpPr>
              <a:spLocks noChangeArrowheads="1"/>
            </p:cNvSpPr>
            <p:nvPr/>
          </p:nvSpPr>
          <p:spPr bwMode="auto">
            <a:xfrm>
              <a:off x="2271713" y="3948113"/>
              <a:ext cx="1905000" cy="106363"/>
            </a:xfrm>
            <a:prstGeom prst="rect">
              <a:avLst/>
            </a:prstGeom>
            <a:solidFill>
              <a:srgbClr val="CCFFCC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673809" name="Rectangle 17"/>
            <p:cNvSpPr>
              <a:spLocks noChangeArrowheads="1"/>
            </p:cNvSpPr>
            <p:nvPr/>
          </p:nvSpPr>
          <p:spPr bwMode="auto">
            <a:xfrm>
              <a:off x="2271713" y="3667125"/>
              <a:ext cx="2446338" cy="115888"/>
            </a:xfrm>
            <a:prstGeom prst="rect">
              <a:avLst/>
            </a:prstGeom>
            <a:solidFill>
              <a:srgbClr val="CCFFCC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673810" name="Rectangle 18"/>
            <p:cNvSpPr>
              <a:spLocks noChangeArrowheads="1"/>
            </p:cNvSpPr>
            <p:nvPr/>
          </p:nvSpPr>
          <p:spPr bwMode="auto">
            <a:xfrm>
              <a:off x="2271713" y="3395663"/>
              <a:ext cx="2476500" cy="106363"/>
            </a:xfrm>
            <a:prstGeom prst="rect">
              <a:avLst/>
            </a:prstGeom>
            <a:solidFill>
              <a:srgbClr val="CCFFCC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673811" name="Rectangle 19"/>
            <p:cNvSpPr>
              <a:spLocks noChangeArrowheads="1"/>
            </p:cNvSpPr>
            <p:nvPr/>
          </p:nvSpPr>
          <p:spPr bwMode="auto">
            <a:xfrm>
              <a:off x="2271713" y="3124200"/>
              <a:ext cx="2895600" cy="106363"/>
            </a:xfrm>
            <a:prstGeom prst="rect">
              <a:avLst/>
            </a:prstGeom>
            <a:solidFill>
              <a:srgbClr val="CCFFCC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673825" name="Rectangle 33"/>
            <p:cNvSpPr>
              <a:spLocks noChangeArrowheads="1"/>
            </p:cNvSpPr>
            <p:nvPr/>
          </p:nvSpPr>
          <p:spPr bwMode="auto">
            <a:xfrm>
              <a:off x="3054350" y="5795963"/>
              <a:ext cx="57785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US" altLang="en-US" sz="1600" b="1" dirty="0" smtClean="0">
                  <a:solidFill>
                    <a:srgbClr val="262626"/>
                  </a:solidFill>
                  <a:latin typeface="Arial Narrow"/>
                  <a:cs typeface="Arial Narrow"/>
                </a:rPr>
                <a:t>3.4%</a:t>
              </a:r>
              <a:endParaRPr lang="en-US" altLang="en-US" sz="1600" dirty="0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673826" name="Rectangle 34"/>
            <p:cNvSpPr>
              <a:spLocks noChangeArrowheads="1"/>
            </p:cNvSpPr>
            <p:nvPr/>
          </p:nvSpPr>
          <p:spPr bwMode="auto">
            <a:xfrm>
              <a:off x="3190875" y="5524501"/>
              <a:ext cx="384175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 b="1" dirty="0" smtClean="0">
                  <a:solidFill>
                    <a:srgbClr val="262626"/>
                  </a:solidFill>
                  <a:latin typeface="Arial Narrow"/>
                  <a:cs typeface="Arial Narrow"/>
                </a:rPr>
                <a:t>4.2%</a:t>
              </a:r>
              <a:endParaRPr lang="en-US" altLang="en-US" sz="1600" dirty="0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673827" name="Rectangle 35"/>
            <p:cNvSpPr>
              <a:spLocks noChangeArrowheads="1"/>
            </p:cNvSpPr>
            <p:nvPr/>
          </p:nvSpPr>
          <p:spPr bwMode="auto">
            <a:xfrm>
              <a:off x="3533775" y="5243513"/>
              <a:ext cx="384175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 b="1" dirty="0" smtClean="0">
                  <a:solidFill>
                    <a:srgbClr val="262626"/>
                  </a:solidFill>
                  <a:latin typeface="Arial Narrow"/>
                  <a:cs typeface="Arial Narrow"/>
                </a:rPr>
                <a:t>6.0%</a:t>
              </a:r>
              <a:endParaRPr lang="en-US" altLang="en-US" sz="1600" dirty="0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673828" name="Rectangle 36"/>
            <p:cNvSpPr>
              <a:spLocks noChangeArrowheads="1"/>
            </p:cNvSpPr>
            <p:nvPr/>
          </p:nvSpPr>
          <p:spPr bwMode="auto">
            <a:xfrm>
              <a:off x="3594100" y="4972051"/>
              <a:ext cx="384175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 b="1" dirty="0" smtClean="0">
                  <a:solidFill>
                    <a:srgbClr val="262626"/>
                  </a:solidFill>
                  <a:latin typeface="Arial Narrow"/>
                  <a:cs typeface="Arial Narrow"/>
                </a:rPr>
                <a:t>6.2%</a:t>
              </a:r>
              <a:endParaRPr lang="en-US" altLang="en-US" sz="1600" dirty="0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673829" name="Rectangle 37"/>
            <p:cNvSpPr>
              <a:spLocks noChangeArrowheads="1"/>
            </p:cNvSpPr>
            <p:nvPr/>
          </p:nvSpPr>
          <p:spPr bwMode="auto">
            <a:xfrm>
              <a:off x="3640138" y="4691063"/>
              <a:ext cx="384175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 b="1" dirty="0" smtClean="0">
                  <a:solidFill>
                    <a:srgbClr val="262626"/>
                  </a:solidFill>
                  <a:latin typeface="Arial Narrow"/>
                  <a:cs typeface="Arial Narrow"/>
                </a:rPr>
                <a:t>6.4%</a:t>
              </a:r>
              <a:endParaRPr lang="en-US" altLang="en-US" sz="1600" dirty="0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673830" name="Rectangle 38"/>
            <p:cNvSpPr>
              <a:spLocks noChangeArrowheads="1"/>
            </p:cNvSpPr>
            <p:nvPr/>
          </p:nvSpPr>
          <p:spPr bwMode="auto">
            <a:xfrm>
              <a:off x="3960813" y="4419600"/>
              <a:ext cx="384175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 b="1" dirty="0">
                  <a:solidFill>
                    <a:schemeClr val="bg1"/>
                  </a:solidFill>
                  <a:latin typeface="Arial Narrow"/>
                  <a:cs typeface="Arial Narrow"/>
                </a:rPr>
                <a:t>8.2%</a:t>
              </a:r>
              <a:endParaRPr lang="en-US" altLang="en-US" sz="1600" dirty="0">
                <a:solidFill>
                  <a:schemeClr val="bg1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673831" name="Rectangle 39"/>
            <p:cNvSpPr>
              <a:spLocks noChangeArrowheads="1"/>
            </p:cNvSpPr>
            <p:nvPr/>
          </p:nvSpPr>
          <p:spPr bwMode="auto">
            <a:xfrm>
              <a:off x="4127500" y="4148138"/>
              <a:ext cx="384175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 b="1" dirty="0" smtClean="0">
                  <a:solidFill>
                    <a:srgbClr val="262626"/>
                  </a:solidFill>
                  <a:latin typeface="Arial Narrow"/>
                  <a:cs typeface="Arial Narrow"/>
                </a:rPr>
                <a:t>8.9%</a:t>
              </a:r>
              <a:endParaRPr lang="en-US" altLang="en-US" sz="1600" dirty="0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673832" name="Rectangle 40"/>
            <p:cNvSpPr>
              <a:spLocks noChangeArrowheads="1"/>
            </p:cNvSpPr>
            <p:nvPr/>
          </p:nvSpPr>
          <p:spPr bwMode="auto">
            <a:xfrm>
              <a:off x="4286250" y="3867150"/>
              <a:ext cx="477838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 b="1" dirty="0" smtClean="0">
                  <a:solidFill>
                    <a:srgbClr val="262626"/>
                  </a:solidFill>
                  <a:latin typeface="Arial Narrow"/>
                  <a:cs typeface="Arial Narrow"/>
                </a:rPr>
                <a:t>10.2%</a:t>
              </a:r>
              <a:endParaRPr lang="en-US" altLang="en-US" sz="1600" dirty="0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673833" name="Rectangle 41"/>
            <p:cNvSpPr>
              <a:spLocks noChangeArrowheads="1"/>
            </p:cNvSpPr>
            <p:nvPr/>
          </p:nvSpPr>
          <p:spPr bwMode="auto">
            <a:xfrm>
              <a:off x="4827588" y="3595688"/>
              <a:ext cx="477838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 b="1" dirty="0" smtClean="0">
                  <a:solidFill>
                    <a:srgbClr val="262626"/>
                  </a:solidFill>
                  <a:latin typeface="Arial Narrow"/>
                  <a:cs typeface="Arial Narrow"/>
                </a:rPr>
                <a:t>12.9%</a:t>
              </a:r>
              <a:endParaRPr lang="en-US" altLang="en-US" sz="1600" dirty="0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673834" name="Rectangle 42"/>
            <p:cNvSpPr>
              <a:spLocks noChangeArrowheads="1"/>
            </p:cNvSpPr>
            <p:nvPr/>
          </p:nvSpPr>
          <p:spPr bwMode="auto">
            <a:xfrm>
              <a:off x="4857750" y="3314700"/>
              <a:ext cx="477838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 b="1" dirty="0" smtClean="0">
                  <a:solidFill>
                    <a:srgbClr val="262626"/>
                  </a:solidFill>
                  <a:latin typeface="Arial Narrow"/>
                  <a:cs typeface="Arial Narrow"/>
                </a:rPr>
                <a:t>12.7%</a:t>
              </a:r>
              <a:endParaRPr lang="en-US" altLang="en-US" sz="1600" dirty="0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673835" name="Rectangle 43"/>
            <p:cNvSpPr>
              <a:spLocks noChangeArrowheads="1"/>
            </p:cNvSpPr>
            <p:nvPr/>
          </p:nvSpPr>
          <p:spPr bwMode="auto">
            <a:xfrm>
              <a:off x="5276850" y="3043238"/>
              <a:ext cx="477838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 b="1" dirty="0" smtClean="0">
                  <a:solidFill>
                    <a:srgbClr val="262626"/>
                  </a:solidFill>
                  <a:latin typeface="Arial Narrow"/>
                  <a:cs typeface="Arial Narrow"/>
                </a:rPr>
                <a:t>15.5%</a:t>
              </a:r>
              <a:endParaRPr lang="en-US" altLang="en-US" sz="1600" dirty="0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</p:grpSp>
      <p:sp>
        <p:nvSpPr>
          <p:cNvPr id="673847" name="Rectangle 55"/>
          <p:cNvSpPr>
            <a:spLocks noChangeArrowheads="1"/>
          </p:cNvSpPr>
          <p:nvPr/>
        </p:nvSpPr>
        <p:spPr bwMode="auto">
          <a:xfrm>
            <a:off x="1146175" y="5781676"/>
            <a:ext cx="10350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 b="1" dirty="0" smtClean="0">
                <a:solidFill>
                  <a:srgbClr val="262626"/>
                </a:solidFill>
                <a:latin typeface="Arial Narrow"/>
                <a:cs typeface="Arial Narrow"/>
              </a:rPr>
              <a:t>Loudoun, VA</a:t>
            </a:r>
            <a:endParaRPr lang="en-US" altLang="en-US" sz="1600" dirty="0">
              <a:solidFill>
                <a:srgbClr val="262626"/>
              </a:solidFill>
              <a:latin typeface="Arial Narrow"/>
              <a:cs typeface="Arial Narrow"/>
            </a:endParaRPr>
          </a:p>
        </p:txBody>
      </p:sp>
      <p:sp>
        <p:nvSpPr>
          <p:cNvPr id="673848" name="Rectangle 56"/>
          <p:cNvSpPr>
            <a:spLocks noChangeArrowheads="1"/>
          </p:cNvSpPr>
          <p:nvPr/>
        </p:nvSpPr>
        <p:spPr bwMode="auto">
          <a:xfrm>
            <a:off x="709613" y="5510213"/>
            <a:ext cx="14636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 b="1" dirty="0">
                <a:solidFill>
                  <a:srgbClr val="262626"/>
                </a:solidFill>
                <a:latin typeface="Arial Narrow"/>
                <a:cs typeface="Arial Narrow"/>
              </a:rPr>
              <a:t>Prince </a:t>
            </a:r>
            <a:r>
              <a:rPr lang="en-US" altLang="en-US" sz="1600" b="1" dirty="0" smtClean="0">
                <a:solidFill>
                  <a:srgbClr val="262626"/>
                </a:solidFill>
                <a:latin typeface="Arial Narrow"/>
                <a:cs typeface="Arial Narrow"/>
              </a:rPr>
              <a:t>William, VA</a:t>
            </a:r>
            <a:endParaRPr lang="en-US" altLang="en-US" sz="1600" dirty="0">
              <a:solidFill>
                <a:srgbClr val="262626"/>
              </a:solidFill>
              <a:latin typeface="Arial Narrow"/>
              <a:cs typeface="Arial Narrow"/>
            </a:endParaRPr>
          </a:p>
        </p:txBody>
      </p:sp>
      <p:sp>
        <p:nvSpPr>
          <p:cNvPr id="673849" name="Rectangle 57"/>
          <p:cNvSpPr>
            <a:spLocks noChangeArrowheads="1"/>
          </p:cNvSpPr>
          <p:nvPr/>
        </p:nvSpPr>
        <p:spPr bwMode="auto">
          <a:xfrm>
            <a:off x="568325" y="5230813"/>
            <a:ext cx="15986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 b="1" dirty="0">
                <a:solidFill>
                  <a:srgbClr val="262626"/>
                </a:solidFill>
                <a:latin typeface="Arial Narrow"/>
                <a:cs typeface="Arial Narrow"/>
              </a:rPr>
              <a:t>Prince </a:t>
            </a:r>
            <a:r>
              <a:rPr lang="en-US" altLang="en-US" sz="1600" b="1" dirty="0" smtClean="0">
                <a:solidFill>
                  <a:srgbClr val="262626"/>
                </a:solidFill>
                <a:latin typeface="Arial Narrow"/>
                <a:cs typeface="Arial Narrow"/>
              </a:rPr>
              <a:t>Georges, MD</a:t>
            </a:r>
            <a:endParaRPr lang="en-US" altLang="en-US" sz="1600" dirty="0">
              <a:solidFill>
                <a:srgbClr val="262626"/>
              </a:solidFill>
              <a:latin typeface="Arial Narrow"/>
              <a:cs typeface="Arial Narrow"/>
            </a:endParaRPr>
          </a:p>
        </p:txBody>
      </p:sp>
      <p:sp>
        <p:nvSpPr>
          <p:cNvPr id="673850" name="Rectangle 58"/>
          <p:cNvSpPr>
            <a:spLocks noChangeArrowheads="1"/>
          </p:cNvSpPr>
          <p:nvPr/>
        </p:nvSpPr>
        <p:spPr bwMode="auto">
          <a:xfrm>
            <a:off x="1266825" y="4957763"/>
            <a:ext cx="8667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 b="1" dirty="0" smtClean="0">
                <a:solidFill>
                  <a:srgbClr val="262626"/>
                </a:solidFill>
                <a:latin typeface="Arial Narrow"/>
                <a:cs typeface="Arial Narrow"/>
              </a:rPr>
              <a:t>Fairfax, VA</a:t>
            </a:r>
            <a:endParaRPr lang="en-US" altLang="en-US" sz="1600" dirty="0">
              <a:solidFill>
                <a:srgbClr val="262626"/>
              </a:solidFill>
              <a:latin typeface="Arial Narrow"/>
              <a:cs typeface="Arial Narrow"/>
            </a:endParaRPr>
          </a:p>
        </p:txBody>
      </p:sp>
      <p:sp>
        <p:nvSpPr>
          <p:cNvPr id="673851" name="Rectangle 59"/>
          <p:cNvSpPr>
            <a:spLocks noChangeArrowheads="1"/>
          </p:cNvSpPr>
          <p:nvPr/>
        </p:nvSpPr>
        <p:spPr bwMode="auto">
          <a:xfrm>
            <a:off x="890588" y="4686301"/>
            <a:ext cx="13096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 b="1" dirty="0" smtClean="0">
                <a:solidFill>
                  <a:srgbClr val="262626"/>
                </a:solidFill>
                <a:latin typeface="Arial Narrow"/>
                <a:cs typeface="Arial Narrow"/>
              </a:rPr>
              <a:t>Fairfax, VA </a:t>
            </a:r>
            <a:r>
              <a:rPr lang="en-US" altLang="en-US" sz="1600" b="1" dirty="0">
                <a:solidFill>
                  <a:srgbClr val="262626"/>
                </a:solidFill>
                <a:latin typeface="Arial Narrow"/>
                <a:cs typeface="Arial Narrow"/>
              </a:rPr>
              <a:t>(city)</a:t>
            </a:r>
            <a:endParaRPr lang="en-US" altLang="en-US" sz="1600" dirty="0">
              <a:solidFill>
                <a:srgbClr val="262626"/>
              </a:solidFill>
              <a:latin typeface="Arial Narrow"/>
              <a:cs typeface="Arial Narrow"/>
            </a:endParaRPr>
          </a:p>
        </p:txBody>
      </p:sp>
      <p:sp>
        <p:nvSpPr>
          <p:cNvPr id="673852" name="Rectangle 60"/>
          <p:cNvSpPr>
            <a:spLocks noChangeArrowheads="1"/>
          </p:cNvSpPr>
          <p:nvPr/>
        </p:nvSpPr>
        <p:spPr bwMode="auto">
          <a:xfrm>
            <a:off x="1050925" y="4405313"/>
            <a:ext cx="11128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 b="1" dirty="0" smtClean="0">
                <a:solidFill>
                  <a:srgbClr val="262626"/>
                </a:solidFill>
                <a:latin typeface="Arial Narrow"/>
                <a:cs typeface="Arial Narrow"/>
              </a:rPr>
              <a:t>Frederick, MD</a:t>
            </a:r>
            <a:endParaRPr lang="en-US" altLang="en-US" sz="1600" dirty="0">
              <a:solidFill>
                <a:srgbClr val="262626"/>
              </a:solidFill>
              <a:latin typeface="Arial Narrow"/>
              <a:cs typeface="Arial Narrow"/>
            </a:endParaRPr>
          </a:p>
        </p:txBody>
      </p:sp>
      <p:sp>
        <p:nvSpPr>
          <p:cNvPr id="673853" name="Rectangle 61"/>
          <p:cNvSpPr>
            <a:spLocks noChangeArrowheads="1"/>
          </p:cNvSpPr>
          <p:nvPr/>
        </p:nvSpPr>
        <p:spPr bwMode="auto">
          <a:xfrm>
            <a:off x="1089025" y="4133850"/>
            <a:ext cx="10620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 b="1" dirty="0" smtClean="0">
                <a:solidFill>
                  <a:srgbClr val="262626"/>
                </a:solidFill>
                <a:latin typeface="Arial Narrow"/>
                <a:cs typeface="Arial Narrow"/>
              </a:rPr>
              <a:t>Arlington, VA</a:t>
            </a:r>
            <a:endParaRPr lang="en-US" altLang="en-US" sz="1600" dirty="0">
              <a:solidFill>
                <a:srgbClr val="262626"/>
              </a:solidFill>
              <a:latin typeface="Arial Narrow"/>
              <a:cs typeface="Arial Narrow"/>
            </a:endParaRPr>
          </a:p>
        </p:txBody>
      </p:sp>
      <p:sp>
        <p:nvSpPr>
          <p:cNvPr id="673854" name="Rectangle 62"/>
          <p:cNvSpPr>
            <a:spLocks noChangeArrowheads="1"/>
          </p:cNvSpPr>
          <p:nvPr/>
        </p:nvSpPr>
        <p:spPr bwMode="auto">
          <a:xfrm>
            <a:off x="790575" y="3865563"/>
            <a:ext cx="13525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 b="1" dirty="0" smtClean="0">
                <a:solidFill>
                  <a:srgbClr val="262626"/>
                </a:solidFill>
                <a:latin typeface="Arial Narrow"/>
                <a:cs typeface="Arial Narrow"/>
              </a:rPr>
              <a:t>Montgomery, MD</a:t>
            </a:r>
            <a:endParaRPr lang="en-US" altLang="en-US" sz="1600" dirty="0">
              <a:solidFill>
                <a:srgbClr val="262626"/>
              </a:solidFill>
              <a:latin typeface="Arial Narrow"/>
              <a:cs typeface="Arial Narrow"/>
            </a:endParaRPr>
          </a:p>
        </p:txBody>
      </p:sp>
      <p:sp>
        <p:nvSpPr>
          <p:cNvPr id="673855" name="Rectangle 63"/>
          <p:cNvSpPr>
            <a:spLocks noChangeArrowheads="1"/>
          </p:cNvSpPr>
          <p:nvPr/>
        </p:nvSpPr>
        <p:spPr bwMode="auto">
          <a:xfrm>
            <a:off x="573088" y="3581400"/>
            <a:ext cx="16176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 b="1" dirty="0" smtClean="0">
                <a:solidFill>
                  <a:srgbClr val="262626"/>
                </a:solidFill>
                <a:latin typeface="Arial Narrow"/>
                <a:cs typeface="Arial Narrow"/>
              </a:rPr>
              <a:t>Alexandria, VA </a:t>
            </a:r>
            <a:r>
              <a:rPr lang="en-US" altLang="en-US" sz="1600" b="1" dirty="0">
                <a:solidFill>
                  <a:srgbClr val="262626"/>
                </a:solidFill>
                <a:latin typeface="Arial Narrow"/>
                <a:cs typeface="Arial Narrow"/>
              </a:rPr>
              <a:t>(city)</a:t>
            </a:r>
            <a:endParaRPr lang="en-US" altLang="en-US" sz="1600" dirty="0">
              <a:solidFill>
                <a:srgbClr val="262626"/>
              </a:solidFill>
              <a:latin typeface="Arial Narrow"/>
              <a:cs typeface="Arial Narrow"/>
            </a:endParaRPr>
          </a:p>
        </p:txBody>
      </p:sp>
      <p:sp>
        <p:nvSpPr>
          <p:cNvPr id="673856" name="Rectangle 64"/>
          <p:cNvSpPr>
            <a:spLocks noChangeArrowheads="1"/>
          </p:cNvSpPr>
          <p:nvPr/>
        </p:nvSpPr>
        <p:spPr bwMode="auto">
          <a:xfrm>
            <a:off x="606425" y="3284538"/>
            <a:ext cx="1562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 b="1" dirty="0" smtClean="0">
                <a:solidFill>
                  <a:srgbClr val="262626"/>
                </a:solidFill>
                <a:latin typeface="Arial Narrow"/>
                <a:cs typeface="Arial Narrow"/>
              </a:rPr>
              <a:t>Manassas, VA </a:t>
            </a:r>
            <a:r>
              <a:rPr lang="en-US" altLang="en-US" sz="1600" b="1" dirty="0">
                <a:solidFill>
                  <a:srgbClr val="262626"/>
                </a:solidFill>
                <a:latin typeface="Arial Narrow"/>
                <a:cs typeface="Arial Narrow"/>
              </a:rPr>
              <a:t>(city)</a:t>
            </a:r>
            <a:endParaRPr lang="en-US" altLang="en-US" sz="1600" dirty="0">
              <a:solidFill>
                <a:srgbClr val="262626"/>
              </a:solidFill>
              <a:latin typeface="Arial Narrow"/>
              <a:cs typeface="Arial Narrow"/>
            </a:endParaRPr>
          </a:p>
        </p:txBody>
      </p:sp>
      <p:sp>
        <p:nvSpPr>
          <p:cNvPr id="673857" name="Rectangle 65"/>
          <p:cNvSpPr>
            <a:spLocks noChangeArrowheads="1"/>
          </p:cNvSpPr>
          <p:nvPr/>
        </p:nvSpPr>
        <p:spPr bwMode="auto">
          <a:xfrm>
            <a:off x="368300" y="3003550"/>
            <a:ext cx="17764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 b="1" dirty="0">
                <a:solidFill>
                  <a:srgbClr val="262626"/>
                </a:solidFill>
                <a:latin typeface="Arial Narrow"/>
                <a:cs typeface="Arial Narrow"/>
              </a:rPr>
              <a:t>Falls </a:t>
            </a:r>
            <a:r>
              <a:rPr lang="en-US" altLang="en-US" sz="1600" b="1" dirty="0" smtClean="0">
                <a:solidFill>
                  <a:srgbClr val="262626"/>
                </a:solidFill>
                <a:latin typeface="Arial Narrow"/>
                <a:cs typeface="Arial Narrow"/>
              </a:rPr>
              <a:t>Church, VA </a:t>
            </a:r>
            <a:r>
              <a:rPr lang="en-US" altLang="en-US" sz="1600" b="1" dirty="0">
                <a:solidFill>
                  <a:srgbClr val="262626"/>
                </a:solidFill>
                <a:latin typeface="Arial Narrow"/>
                <a:cs typeface="Arial Narrow"/>
              </a:rPr>
              <a:t>(city)</a:t>
            </a:r>
            <a:endParaRPr lang="en-US" altLang="en-US" sz="1600" dirty="0">
              <a:solidFill>
                <a:srgbClr val="262626"/>
              </a:solidFill>
              <a:latin typeface="Arial Narrow"/>
              <a:cs typeface="Arial Narrow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71713" y="2770193"/>
            <a:ext cx="5235575" cy="246063"/>
            <a:chOff x="2271713" y="2770193"/>
            <a:chExt cx="5235575" cy="246063"/>
          </a:xfrm>
        </p:grpSpPr>
        <p:sp>
          <p:nvSpPr>
            <p:cNvPr id="673812" name="Rectangle 20"/>
            <p:cNvSpPr>
              <a:spLocks noChangeArrowheads="1"/>
            </p:cNvSpPr>
            <p:nvPr/>
          </p:nvSpPr>
          <p:spPr bwMode="auto">
            <a:xfrm>
              <a:off x="2271713" y="2843218"/>
              <a:ext cx="4648200" cy="115888"/>
            </a:xfrm>
            <a:prstGeom prst="rect">
              <a:avLst/>
            </a:prstGeom>
            <a:solidFill>
              <a:srgbClr val="00A1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673836" name="Rectangle 44"/>
            <p:cNvSpPr>
              <a:spLocks noChangeArrowheads="1"/>
            </p:cNvSpPr>
            <p:nvPr/>
          </p:nvSpPr>
          <p:spPr bwMode="auto">
            <a:xfrm>
              <a:off x="7029450" y="2770193"/>
              <a:ext cx="477838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 b="1" dirty="0" smtClean="0">
                  <a:solidFill>
                    <a:srgbClr val="262626"/>
                  </a:solidFill>
                  <a:latin typeface="Arial Narrow"/>
                  <a:cs typeface="Arial Narrow"/>
                </a:rPr>
                <a:t>24.7%</a:t>
              </a:r>
              <a:endParaRPr lang="en-US" altLang="en-US" sz="1600" dirty="0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</p:grpSp>
      <p:sp>
        <p:nvSpPr>
          <p:cNvPr id="673858" name="Rectangle 66"/>
          <p:cNvSpPr>
            <a:spLocks noChangeArrowheads="1"/>
          </p:cNvSpPr>
          <p:nvPr/>
        </p:nvSpPr>
        <p:spPr bwMode="auto">
          <a:xfrm>
            <a:off x="492125" y="2732093"/>
            <a:ext cx="15986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 b="1" dirty="0">
                <a:solidFill>
                  <a:srgbClr val="262626"/>
                </a:solidFill>
                <a:latin typeface="Arial Narrow"/>
                <a:cs typeface="Arial Narrow"/>
              </a:rPr>
              <a:t>District of Columbia</a:t>
            </a:r>
            <a:endParaRPr lang="en-US" altLang="en-US" sz="1600" dirty="0">
              <a:solidFill>
                <a:srgbClr val="262626"/>
              </a:solidFill>
              <a:latin typeface="Arial Narrow"/>
              <a:cs typeface="Arial Narrow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71714" y="2490792"/>
            <a:ext cx="2119313" cy="246063"/>
            <a:chOff x="2271714" y="2490792"/>
            <a:chExt cx="2119313" cy="246063"/>
          </a:xfrm>
        </p:grpSpPr>
        <p:sp>
          <p:nvSpPr>
            <p:cNvPr id="673813" name="Rectangle 21"/>
            <p:cNvSpPr>
              <a:spLocks noChangeArrowheads="1"/>
            </p:cNvSpPr>
            <p:nvPr/>
          </p:nvSpPr>
          <p:spPr bwMode="auto">
            <a:xfrm>
              <a:off x="2271714" y="2571754"/>
              <a:ext cx="1600200" cy="106363"/>
            </a:xfrm>
            <a:prstGeom prst="rect">
              <a:avLst/>
            </a:prstGeom>
            <a:solidFill>
              <a:srgbClr val="00A1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673837" name="Rectangle 45"/>
            <p:cNvSpPr>
              <a:spLocks noChangeArrowheads="1"/>
            </p:cNvSpPr>
            <p:nvPr/>
          </p:nvSpPr>
          <p:spPr bwMode="auto">
            <a:xfrm>
              <a:off x="4006852" y="2490792"/>
              <a:ext cx="384175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 b="1" dirty="0" smtClean="0">
                  <a:solidFill>
                    <a:srgbClr val="262626"/>
                  </a:solidFill>
                  <a:latin typeface="Arial Narrow"/>
                  <a:cs typeface="Arial Narrow"/>
                </a:rPr>
                <a:t>8.6%</a:t>
              </a:r>
              <a:endParaRPr lang="en-US" altLang="en-US" sz="1600" dirty="0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</p:grpSp>
      <p:sp>
        <p:nvSpPr>
          <p:cNvPr id="673859" name="Rectangle 67"/>
          <p:cNvSpPr>
            <a:spLocks noChangeArrowheads="1"/>
          </p:cNvSpPr>
          <p:nvPr/>
        </p:nvSpPr>
        <p:spPr bwMode="auto">
          <a:xfrm>
            <a:off x="661989" y="2451104"/>
            <a:ext cx="14493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 b="1" dirty="0">
                <a:solidFill>
                  <a:srgbClr val="262626"/>
                </a:solidFill>
                <a:latin typeface="Arial Narrow"/>
                <a:cs typeface="Arial Narrow"/>
              </a:rPr>
              <a:t>Maryland suburbs</a:t>
            </a:r>
            <a:endParaRPr lang="en-US" altLang="en-US" sz="1600" dirty="0">
              <a:solidFill>
                <a:srgbClr val="262626"/>
              </a:solidFill>
              <a:latin typeface="Arial Narrow"/>
              <a:cs typeface="Arial Narrow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71713" y="2219321"/>
            <a:ext cx="1844675" cy="246062"/>
            <a:chOff x="2271713" y="2219321"/>
            <a:chExt cx="1844675" cy="246062"/>
          </a:xfrm>
        </p:grpSpPr>
        <p:sp>
          <p:nvSpPr>
            <p:cNvPr id="673814" name="Rectangle 22"/>
            <p:cNvSpPr>
              <a:spLocks noChangeArrowheads="1"/>
            </p:cNvSpPr>
            <p:nvPr/>
          </p:nvSpPr>
          <p:spPr bwMode="auto">
            <a:xfrm>
              <a:off x="2271713" y="2290759"/>
              <a:ext cx="1325563" cy="115887"/>
            </a:xfrm>
            <a:prstGeom prst="rect">
              <a:avLst/>
            </a:prstGeom>
            <a:solidFill>
              <a:srgbClr val="00A1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673838" name="Rectangle 46"/>
            <p:cNvSpPr>
              <a:spLocks noChangeArrowheads="1"/>
            </p:cNvSpPr>
            <p:nvPr/>
          </p:nvSpPr>
          <p:spPr bwMode="auto">
            <a:xfrm>
              <a:off x="3732213" y="2219321"/>
              <a:ext cx="384175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 b="1">
                  <a:solidFill>
                    <a:srgbClr val="262626"/>
                  </a:solidFill>
                  <a:latin typeface="Arial Narrow"/>
                  <a:cs typeface="Arial Narrow"/>
                </a:rPr>
                <a:t>7.0%</a:t>
              </a:r>
              <a:endParaRPr lang="en-US" altLang="en-US" sz="1600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</p:grpSp>
      <p:sp>
        <p:nvSpPr>
          <p:cNvPr id="673860" name="Rectangle 68"/>
          <p:cNvSpPr>
            <a:spLocks noChangeArrowheads="1"/>
          </p:cNvSpPr>
          <p:nvPr/>
        </p:nvSpPr>
        <p:spPr bwMode="auto">
          <a:xfrm>
            <a:off x="779463" y="2179634"/>
            <a:ext cx="13255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 b="1" dirty="0">
                <a:solidFill>
                  <a:srgbClr val="262626"/>
                </a:solidFill>
                <a:latin typeface="Arial Narrow"/>
                <a:cs typeface="Arial Narrow"/>
              </a:rPr>
              <a:t>Virginia suburbs</a:t>
            </a:r>
            <a:endParaRPr lang="en-US" altLang="en-US" sz="1600" dirty="0">
              <a:solidFill>
                <a:srgbClr val="262626"/>
              </a:solidFill>
              <a:latin typeface="Arial Narrow"/>
              <a:cs typeface="Arial Narrow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71714" y="1938341"/>
            <a:ext cx="2717800" cy="246063"/>
            <a:chOff x="2271714" y="1938341"/>
            <a:chExt cx="2717800" cy="246063"/>
          </a:xfrm>
        </p:grpSpPr>
        <p:sp>
          <p:nvSpPr>
            <p:cNvPr id="673815" name="Rectangle 23"/>
            <p:cNvSpPr>
              <a:spLocks noChangeArrowheads="1"/>
            </p:cNvSpPr>
            <p:nvPr/>
          </p:nvSpPr>
          <p:spPr bwMode="auto">
            <a:xfrm>
              <a:off x="2271714" y="2019304"/>
              <a:ext cx="2139950" cy="106363"/>
            </a:xfrm>
            <a:prstGeom prst="rect">
              <a:avLst/>
            </a:prstGeom>
            <a:solidFill>
              <a:srgbClr val="00A1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673839" name="Rectangle 47"/>
            <p:cNvSpPr>
              <a:spLocks noChangeArrowheads="1"/>
            </p:cNvSpPr>
            <p:nvPr/>
          </p:nvSpPr>
          <p:spPr bwMode="auto">
            <a:xfrm>
              <a:off x="4521201" y="1938341"/>
              <a:ext cx="468313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 b="1" dirty="0" smtClean="0">
                  <a:solidFill>
                    <a:srgbClr val="262626"/>
                  </a:solidFill>
                  <a:latin typeface="Arial Narrow"/>
                  <a:cs typeface="Arial Narrow"/>
                </a:rPr>
                <a:t>11.4%</a:t>
              </a:r>
              <a:endParaRPr lang="en-US" altLang="en-US" sz="1600" dirty="0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</p:grpSp>
      <p:sp>
        <p:nvSpPr>
          <p:cNvPr id="673861" name="Rectangle 69"/>
          <p:cNvSpPr>
            <a:spLocks noChangeArrowheads="1"/>
          </p:cNvSpPr>
          <p:nvPr/>
        </p:nvSpPr>
        <p:spPr bwMode="auto">
          <a:xfrm>
            <a:off x="504826" y="1906591"/>
            <a:ext cx="16017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 b="1" dirty="0">
                <a:solidFill>
                  <a:srgbClr val="262626"/>
                </a:solidFill>
                <a:latin typeface="Arial Narrow"/>
                <a:cs typeface="Arial Narrow"/>
              </a:rPr>
              <a:t>Greater Washington</a:t>
            </a:r>
            <a:endParaRPr lang="en-US" altLang="en-US" sz="1600" dirty="0">
              <a:solidFill>
                <a:srgbClr val="262626"/>
              </a:solidFill>
              <a:latin typeface="Arial Narrow"/>
              <a:cs typeface="Arial Narrow"/>
            </a:endParaRPr>
          </a:p>
        </p:txBody>
      </p:sp>
      <p:grpSp>
        <p:nvGrpSpPr>
          <p:cNvPr id="673872" name="Group 80"/>
          <p:cNvGrpSpPr>
            <a:grpSpLocks/>
          </p:cNvGrpSpPr>
          <p:nvPr/>
        </p:nvGrpSpPr>
        <p:grpSpPr bwMode="auto">
          <a:xfrm>
            <a:off x="2270125" y="1936750"/>
            <a:ext cx="5707063" cy="4619625"/>
            <a:chOff x="1430" y="1220"/>
            <a:chExt cx="3595" cy="2910"/>
          </a:xfrm>
        </p:grpSpPr>
        <p:sp>
          <p:nvSpPr>
            <p:cNvPr id="673816" name="Line 24"/>
            <p:cNvSpPr>
              <a:spLocks noChangeShapeType="1"/>
            </p:cNvSpPr>
            <p:nvPr/>
          </p:nvSpPr>
          <p:spPr bwMode="auto">
            <a:xfrm>
              <a:off x="1430" y="3824"/>
              <a:ext cx="359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673824" name="Line 32"/>
            <p:cNvSpPr>
              <a:spLocks noChangeShapeType="1"/>
            </p:cNvSpPr>
            <p:nvPr/>
          </p:nvSpPr>
          <p:spPr bwMode="auto">
            <a:xfrm>
              <a:off x="1431" y="1220"/>
              <a:ext cx="1" cy="26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673862" name="Rectangle 70"/>
            <p:cNvSpPr>
              <a:spLocks noChangeArrowheads="1"/>
            </p:cNvSpPr>
            <p:nvPr/>
          </p:nvSpPr>
          <p:spPr bwMode="auto">
            <a:xfrm>
              <a:off x="2317" y="3936"/>
              <a:ext cx="179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000" dirty="0">
                  <a:solidFill>
                    <a:srgbClr val="262626"/>
                  </a:solidFill>
                  <a:latin typeface="Arial Narrow"/>
                  <a:cs typeface="Arial Narrow"/>
                </a:rPr>
                <a:t>Percent of private employment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-11814" y="-19351"/>
            <a:ext cx="9177826" cy="1426911"/>
            <a:chOff x="-11814" y="-19351"/>
            <a:chExt cx="9177826" cy="1426911"/>
          </a:xfrm>
        </p:grpSpPr>
        <p:grpSp>
          <p:nvGrpSpPr>
            <p:cNvPr id="82" name="Group 10"/>
            <p:cNvGrpSpPr/>
            <p:nvPr/>
          </p:nvGrpSpPr>
          <p:grpSpPr>
            <a:xfrm>
              <a:off x="0" y="0"/>
              <a:ext cx="9144000" cy="1407560"/>
              <a:chOff x="0" y="0"/>
              <a:chExt cx="9144000" cy="1407560"/>
            </a:xfrm>
          </p:grpSpPr>
          <p:sp>
            <p:nvSpPr>
              <p:cNvPr id="84" name="Rectangle 83"/>
              <p:cNvSpPr/>
              <p:nvPr/>
            </p:nvSpPr>
            <p:spPr>
              <a:xfrm>
                <a:off x="0" y="0"/>
                <a:ext cx="9144000" cy="140756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Text Box 16"/>
              <p:cNvSpPr txBox="1">
                <a:spLocks noChangeArrowheads="1"/>
              </p:cNvSpPr>
              <p:nvPr/>
            </p:nvSpPr>
            <p:spPr bwMode="auto">
              <a:xfrm>
                <a:off x="0" y="614734"/>
                <a:ext cx="9144000" cy="739931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noAutofit/>
              </a:bodyPr>
              <a:lstStyle/>
              <a:p>
                <a:pPr algn="ctr" eaLnBrk="0" hangingPunct="0">
                  <a:spcBef>
                    <a:spcPct val="50000"/>
                  </a:spcBef>
                  <a:tabLst>
                    <a:tab pos="7777163" algn="l"/>
                  </a:tabLst>
                  <a:defRPr/>
                </a:pPr>
                <a:r>
                  <a:rPr lang="en-US" sz="2400" cap="all" dirty="0">
                    <a:ln w="19050">
                      <a:noFill/>
                    </a:ln>
                    <a:latin typeface="Arial Narrow"/>
                    <a:cs typeface="Arial Narrow"/>
                  </a:rPr>
                  <a:t>Nonprofit Share of Greater Washington</a:t>
                </a:r>
                <a:br>
                  <a:rPr lang="en-US" sz="2400" cap="all" dirty="0">
                    <a:ln w="19050">
                      <a:noFill/>
                    </a:ln>
                    <a:latin typeface="Arial Narrow"/>
                    <a:cs typeface="Arial Narrow"/>
                  </a:rPr>
                </a:br>
                <a:r>
                  <a:rPr lang="en-US" sz="2400" cap="all" dirty="0">
                    <a:ln w="19050">
                      <a:noFill/>
                    </a:ln>
                    <a:latin typeface="Arial Narrow"/>
                    <a:cs typeface="Arial Narrow"/>
                  </a:rPr>
                  <a:t>Private Employment, by Jurisdiction, 2003</a:t>
                </a:r>
              </a:p>
            </p:txBody>
          </p:sp>
        </p:grpSp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814" y="-19351"/>
              <a:ext cx="9177826" cy="655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736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79" name="Group 59"/>
          <p:cNvGrpSpPr>
            <a:grpSpLocks/>
          </p:cNvGrpSpPr>
          <p:nvPr/>
        </p:nvGrpSpPr>
        <p:grpSpPr bwMode="auto">
          <a:xfrm>
            <a:off x="2873375" y="5334000"/>
            <a:ext cx="3586163" cy="428625"/>
            <a:chOff x="1810" y="3360"/>
            <a:chExt cx="2259" cy="270"/>
          </a:xfrm>
        </p:grpSpPr>
        <p:sp>
          <p:nvSpPr>
            <p:cNvPr id="696329" name="Rectangle 9"/>
            <p:cNvSpPr>
              <a:spLocks noChangeArrowheads="1"/>
            </p:cNvSpPr>
            <p:nvPr/>
          </p:nvSpPr>
          <p:spPr bwMode="auto">
            <a:xfrm>
              <a:off x="1810" y="3360"/>
              <a:ext cx="1839" cy="270"/>
            </a:xfrm>
            <a:prstGeom prst="rect">
              <a:avLst/>
            </a:prstGeom>
            <a:solidFill>
              <a:srgbClr val="00A1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696346" name="Rectangle 26"/>
            <p:cNvSpPr>
              <a:spLocks noChangeArrowheads="1"/>
            </p:cNvSpPr>
            <p:nvPr/>
          </p:nvSpPr>
          <p:spPr bwMode="auto">
            <a:xfrm>
              <a:off x="3693" y="3427"/>
              <a:ext cx="37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000" b="1">
                  <a:solidFill>
                    <a:srgbClr val="262626"/>
                  </a:solidFill>
                  <a:latin typeface="Arial Narrow"/>
                  <a:cs typeface="Arial Narrow"/>
                </a:rPr>
                <a:t>28.0%</a:t>
              </a:r>
              <a:endParaRPr lang="en-US" altLang="en-US" sz="2000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696378" name="Group 58"/>
          <p:cNvGrpSpPr>
            <a:grpSpLocks/>
          </p:cNvGrpSpPr>
          <p:nvPr/>
        </p:nvGrpSpPr>
        <p:grpSpPr bwMode="auto">
          <a:xfrm>
            <a:off x="2873375" y="4264025"/>
            <a:ext cx="3990975" cy="428625"/>
            <a:chOff x="1810" y="2686"/>
            <a:chExt cx="2514" cy="270"/>
          </a:xfrm>
        </p:grpSpPr>
        <p:sp>
          <p:nvSpPr>
            <p:cNvPr id="696330" name="Rectangle 10"/>
            <p:cNvSpPr>
              <a:spLocks noChangeArrowheads="1"/>
            </p:cNvSpPr>
            <p:nvPr/>
          </p:nvSpPr>
          <p:spPr bwMode="auto">
            <a:xfrm>
              <a:off x="1810" y="2686"/>
              <a:ext cx="2093" cy="270"/>
            </a:xfrm>
            <a:prstGeom prst="rect">
              <a:avLst/>
            </a:prstGeom>
            <a:solidFill>
              <a:srgbClr val="00A1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696347" name="Rectangle 27"/>
            <p:cNvSpPr>
              <a:spLocks noChangeArrowheads="1"/>
            </p:cNvSpPr>
            <p:nvPr/>
          </p:nvSpPr>
          <p:spPr bwMode="auto">
            <a:xfrm>
              <a:off x="3948" y="2754"/>
              <a:ext cx="37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000" b="1">
                  <a:solidFill>
                    <a:srgbClr val="262626"/>
                  </a:solidFill>
                  <a:latin typeface="Arial Narrow"/>
                  <a:cs typeface="Arial Narrow"/>
                </a:rPr>
                <a:t>32.0%</a:t>
              </a:r>
              <a:endParaRPr lang="en-US" altLang="en-US" sz="2000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696377" name="Group 57"/>
          <p:cNvGrpSpPr>
            <a:grpSpLocks/>
          </p:cNvGrpSpPr>
          <p:nvPr/>
        </p:nvGrpSpPr>
        <p:grpSpPr bwMode="auto">
          <a:xfrm>
            <a:off x="2873375" y="3195638"/>
            <a:ext cx="5278438" cy="427037"/>
            <a:chOff x="1810" y="2013"/>
            <a:chExt cx="3325" cy="269"/>
          </a:xfrm>
        </p:grpSpPr>
        <p:sp>
          <p:nvSpPr>
            <p:cNvPr id="696331" name="Rectangle 11"/>
            <p:cNvSpPr>
              <a:spLocks noChangeArrowheads="1"/>
            </p:cNvSpPr>
            <p:nvPr/>
          </p:nvSpPr>
          <p:spPr bwMode="auto">
            <a:xfrm>
              <a:off x="1810" y="2013"/>
              <a:ext cx="2904" cy="269"/>
            </a:xfrm>
            <a:prstGeom prst="rect">
              <a:avLst/>
            </a:prstGeom>
            <a:solidFill>
              <a:srgbClr val="00A1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696348" name="Rectangle 28"/>
            <p:cNvSpPr>
              <a:spLocks noChangeArrowheads="1"/>
            </p:cNvSpPr>
            <p:nvPr/>
          </p:nvSpPr>
          <p:spPr bwMode="auto">
            <a:xfrm>
              <a:off x="4759" y="2080"/>
              <a:ext cx="37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000" b="1">
                  <a:solidFill>
                    <a:srgbClr val="262626"/>
                  </a:solidFill>
                  <a:latin typeface="Arial Narrow"/>
                  <a:cs typeface="Arial Narrow"/>
                </a:rPr>
                <a:t>44.4%</a:t>
              </a:r>
              <a:endParaRPr lang="en-US" altLang="en-US" sz="2000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696376" name="Group 56"/>
          <p:cNvGrpSpPr>
            <a:grpSpLocks/>
          </p:cNvGrpSpPr>
          <p:nvPr/>
        </p:nvGrpSpPr>
        <p:grpSpPr bwMode="auto">
          <a:xfrm>
            <a:off x="2878138" y="2133600"/>
            <a:ext cx="4114801" cy="427038"/>
            <a:chOff x="1813" y="1344"/>
            <a:chExt cx="2592" cy="269"/>
          </a:xfrm>
        </p:grpSpPr>
        <p:sp>
          <p:nvSpPr>
            <p:cNvPr id="696332" name="Rectangle 12"/>
            <p:cNvSpPr>
              <a:spLocks noChangeArrowheads="1"/>
            </p:cNvSpPr>
            <p:nvPr/>
          </p:nvSpPr>
          <p:spPr bwMode="auto">
            <a:xfrm>
              <a:off x="1813" y="1344"/>
              <a:ext cx="2175" cy="269"/>
            </a:xfrm>
            <a:prstGeom prst="rect">
              <a:avLst/>
            </a:prstGeom>
            <a:solidFill>
              <a:srgbClr val="00A1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696349" name="Rectangle 29"/>
            <p:cNvSpPr>
              <a:spLocks noChangeArrowheads="1"/>
            </p:cNvSpPr>
            <p:nvPr/>
          </p:nvSpPr>
          <p:spPr bwMode="auto">
            <a:xfrm>
              <a:off x="4029" y="1406"/>
              <a:ext cx="37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000" b="1">
                  <a:solidFill>
                    <a:srgbClr val="262626"/>
                  </a:solidFill>
                  <a:latin typeface="Arial Narrow"/>
                  <a:cs typeface="Arial Narrow"/>
                </a:rPr>
                <a:t>33.2%</a:t>
              </a:r>
              <a:endParaRPr lang="en-US" altLang="en-US" sz="2000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696372" name="Group 52"/>
          <p:cNvGrpSpPr>
            <a:grpSpLocks/>
          </p:cNvGrpSpPr>
          <p:nvPr/>
        </p:nvGrpSpPr>
        <p:grpSpPr bwMode="auto">
          <a:xfrm>
            <a:off x="2873376" y="1804988"/>
            <a:ext cx="5203825" cy="4321175"/>
            <a:chOff x="1810" y="1137"/>
            <a:chExt cx="3278" cy="2722"/>
          </a:xfrm>
        </p:grpSpPr>
        <p:sp>
          <p:nvSpPr>
            <p:cNvPr id="696334" name="Line 14"/>
            <p:cNvSpPr>
              <a:spLocks noChangeShapeType="1"/>
            </p:cNvSpPr>
            <p:nvPr/>
          </p:nvSpPr>
          <p:spPr bwMode="auto">
            <a:xfrm flipV="1">
              <a:off x="1810" y="3832"/>
              <a:ext cx="1" cy="27"/>
            </a:xfrm>
            <a:prstGeom prst="line">
              <a:avLst/>
            </a:prstGeom>
            <a:noFill/>
            <a:ln w="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grpSp>
          <p:nvGrpSpPr>
            <p:cNvPr id="696371" name="Group 51"/>
            <p:cNvGrpSpPr>
              <a:grpSpLocks/>
            </p:cNvGrpSpPr>
            <p:nvPr/>
          </p:nvGrpSpPr>
          <p:grpSpPr bwMode="auto">
            <a:xfrm>
              <a:off x="1810" y="1137"/>
              <a:ext cx="3278" cy="2712"/>
              <a:chOff x="1810" y="1137"/>
              <a:chExt cx="3278" cy="2712"/>
            </a:xfrm>
          </p:grpSpPr>
          <p:sp>
            <p:nvSpPr>
              <p:cNvPr id="696333" name="Line 13"/>
              <p:cNvSpPr>
                <a:spLocks noChangeShapeType="1"/>
              </p:cNvSpPr>
              <p:nvPr/>
            </p:nvSpPr>
            <p:spPr bwMode="auto">
              <a:xfrm>
                <a:off x="1810" y="3848"/>
                <a:ext cx="327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262626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696345" name="Line 25"/>
              <p:cNvSpPr>
                <a:spLocks noChangeShapeType="1"/>
              </p:cNvSpPr>
              <p:nvPr/>
            </p:nvSpPr>
            <p:spPr bwMode="auto">
              <a:xfrm>
                <a:off x="1810" y="1137"/>
                <a:ext cx="1" cy="2695"/>
              </a:xfrm>
              <a:prstGeom prst="line">
                <a:avLst/>
              </a:prstGeom>
              <a:noFill/>
              <a:ln w="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262626"/>
                  </a:solidFill>
                  <a:latin typeface="Arial Narrow"/>
                  <a:cs typeface="Arial Narrow"/>
                </a:endParaRPr>
              </a:p>
            </p:txBody>
          </p:sp>
        </p:grpSp>
      </p:grpSp>
      <p:grpSp>
        <p:nvGrpSpPr>
          <p:cNvPr id="696367" name="Group 47"/>
          <p:cNvGrpSpPr>
            <a:grpSpLocks/>
          </p:cNvGrpSpPr>
          <p:nvPr/>
        </p:nvGrpSpPr>
        <p:grpSpPr bwMode="auto">
          <a:xfrm>
            <a:off x="728663" y="2176463"/>
            <a:ext cx="2089150" cy="3530600"/>
            <a:chOff x="679" y="1411"/>
            <a:chExt cx="1316" cy="2224"/>
          </a:xfrm>
        </p:grpSpPr>
        <p:sp>
          <p:nvSpPr>
            <p:cNvPr id="696361" name="Rectangle 41"/>
            <p:cNvSpPr>
              <a:spLocks noChangeArrowheads="1"/>
            </p:cNvSpPr>
            <p:nvPr/>
          </p:nvSpPr>
          <p:spPr bwMode="auto">
            <a:xfrm>
              <a:off x="709" y="3441"/>
              <a:ext cx="62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000" b="1" dirty="0">
                  <a:solidFill>
                    <a:srgbClr val="262626"/>
                  </a:solidFill>
                  <a:latin typeface="Arial Narrow"/>
                  <a:cs typeface="Arial Narrow"/>
                </a:rPr>
                <a:t>District of</a:t>
              </a:r>
              <a:endParaRPr lang="en-US" altLang="en-US" sz="2000" dirty="0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696362" name="Rectangle 42"/>
            <p:cNvSpPr>
              <a:spLocks noChangeArrowheads="1"/>
            </p:cNvSpPr>
            <p:nvPr/>
          </p:nvSpPr>
          <p:spPr bwMode="auto">
            <a:xfrm>
              <a:off x="1371" y="3433"/>
              <a:ext cx="60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000" b="1" dirty="0">
                  <a:solidFill>
                    <a:srgbClr val="262626"/>
                  </a:solidFill>
                  <a:latin typeface="Arial Narrow"/>
                  <a:cs typeface="Arial Narrow"/>
                </a:rPr>
                <a:t>Columbia</a:t>
              </a:r>
              <a:endParaRPr lang="en-US" altLang="en-US" sz="2000" dirty="0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696363" name="Rectangle 43"/>
            <p:cNvSpPr>
              <a:spLocks noChangeArrowheads="1"/>
            </p:cNvSpPr>
            <p:nvPr/>
          </p:nvSpPr>
          <p:spPr bwMode="auto">
            <a:xfrm>
              <a:off x="842" y="2763"/>
              <a:ext cx="114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000" b="1" dirty="0">
                  <a:solidFill>
                    <a:srgbClr val="262626"/>
                  </a:solidFill>
                  <a:latin typeface="Arial Narrow"/>
                  <a:cs typeface="Arial Narrow"/>
                </a:rPr>
                <a:t>Maryland suburbs</a:t>
              </a:r>
              <a:endParaRPr lang="en-US" altLang="en-US" sz="2000" dirty="0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696364" name="Rectangle 44"/>
            <p:cNvSpPr>
              <a:spLocks noChangeArrowheads="1"/>
            </p:cNvSpPr>
            <p:nvPr/>
          </p:nvSpPr>
          <p:spPr bwMode="auto">
            <a:xfrm>
              <a:off x="952" y="2099"/>
              <a:ext cx="104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000" b="1" dirty="0">
                  <a:solidFill>
                    <a:srgbClr val="262626"/>
                  </a:solidFill>
                  <a:latin typeface="Arial Narrow"/>
                  <a:cs typeface="Arial Narrow"/>
                </a:rPr>
                <a:t>Virginia suburbs</a:t>
              </a:r>
              <a:endParaRPr lang="en-US" altLang="en-US" sz="2000" dirty="0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696365" name="Rectangle 45"/>
            <p:cNvSpPr>
              <a:spLocks noChangeArrowheads="1"/>
            </p:cNvSpPr>
            <p:nvPr/>
          </p:nvSpPr>
          <p:spPr bwMode="auto">
            <a:xfrm>
              <a:off x="679" y="1411"/>
              <a:ext cx="47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000" b="1" dirty="0">
                  <a:solidFill>
                    <a:srgbClr val="262626"/>
                  </a:solidFill>
                  <a:latin typeface="Arial Narrow"/>
                  <a:cs typeface="Arial Narrow"/>
                </a:rPr>
                <a:t>Greater</a:t>
              </a:r>
              <a:endParaRPr lang="en-US" altLang="en-US" sz="2000" dirty="0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696366" name="Rectangle 46"/>
            <p:cNvSpPr>
              <a:spLocks noChangeArrowheads="1"/>
            </p:cNvSpPr>
            <p:nvPr/>
          </p:nvSpPr>
          <p:spPr bwMode="auto">
            <a:xfrm>
              <a:off x="1179" y="1413"/>
              <a:ext cx="75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000" b="1" dirty="0" smtClean="0">
                  <a:solidFill>
                    <a:srgbClr val="262626"/>
                  </a:solidFill>
                  <a:latin typeface="Arial Narrow"/>
                  <a:cs typeface="Arial Narrow"/>
                </a:rPr>
                <a:t>Washington</a:t>
              </a:r>
              <a:endParaRPr lang="en-US" altLang="en-US" sz="2000" dirty="0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</p:grpSp>
      <p:sp>
        <p:nvSpPr>
          <p:cNvPr id="696370" name="Rectangle 50"/>
          <p:cNvSpPr>
            <a:spLocks noChangeArrowheads="1"/>
          </p:cNvSpPr>
          <p:nvPr/>
        </p:nvSpPr>
        <p:spPr bwMode="auto">
          <a:xfrm>
            <a:off x="4114801" y="6257926"/>
            <a:ext cx="2743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dirty="0">
                <a:solidFill>
                  <a:srgbClr val="262626"/>
                </a:solidFill>
                <a:latin typeface="Arial Narrow"/>
                <a:cs typeface="Arial Narrow"/>
              </a:rPr>
              <a:t>Percent change compared to 1995 level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-11814" y="-19351"/>
            <a:ext cx="9177826" cy="1426911"/>
            <a:chOff x="-11814" y="-19351"/>
            <a:chExt cx="9177826" cy="1426911"/>
          </a:xfrm>
        </p:grpSpPr>
        <p:grpSp>
          <p:nvGrpSpPr>
            <p:cNvPr id="60" name="Group 10"/>
            <p:cNvGrpSpPr/>
            <p:nvPr/>
          </p:nvGrpSpPr>
          <p:grpSpPr>
            <a:xfrm>
              <a:off x="0" y="0"/>
              <a:ext cx="9144000" cy="1407560"/>
              <a:chOff x="0" y="0"/>
              <a:chExt cx="9144000" cy="1407560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0" y="0"/>
                <a:ext cx="9144000" cy="140756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Text Box 16"/>
              <p:cNvSpPr txBox="1">
                <a:spLocks noChangeArrowheads="1"/>
              </p:cNvSpPr>
              <p:nvPr/>
            </p:nvSpPr>
            <p:spPr bwMode="auto">
              <a:xfrm>
                <a:off x="0" y="614734"/>
                <a:ext cx="9144000" cy="739931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noAutofit/>
              </a:bodyPr>
              <a:lstStyle/>
              <a:p>
                <a:pPr algn="ctr" eaLnBrk="0" hangingPunct="0">
                  <a:spcBef>
                    <a:spcPct val="50000"/>
                  </a:spcBef>
                  <a:tabLst>
                    <a:tab pos="7777163" algn="l"/>
                  </a:tabLst>
                  <a:defRPr/>
                </a:pPr>
                <a:r>
                  <a:rPr lang="en-US" sz="2400" cap="all" dirty="0">
                    <a:ln w="19050">
                      <a:noFill/>
                    </a:ln>
                    <a:latin typeface="Arial Narrow"/>
                    <a:cs typeface="Arial Narrow"/>
                  </a:rPr>
                  <a:t>Growth of Nonprofit Employment in </a:t>
                </a:r>
                <a:br>
                  <a:rPr lang="en-US" sz="2400" cap="all" dirty="0">
                    <a:ln w="19050">
                      <a:noFill/>
                    </a:ln>
                    <a:latin typeface="Arial Narrow"/>
                    <a:cs typeface="Arial Narrow"/>
                  </a:rPr>
                </a:br>
                <a:r>
                  <a:rPr lang="en-US" sz="2400" cap="all" dirty="0" smtClean="0">
                    <a:ln w="19050">
                      <a:noFill/>
                    </a:ln>
                    <a:latin typeface="Arial Narrow"/>
                    <a:cs typeface="Arial Narrow"/>
                  </a:rPr>
                  <a:t>the </a:t>
                </a:r>
                <a:r>
                  <a:rPr lang="en-US" sz="2400" cap="all" dirty="0">
                    <a:ln w="19050">
                      <a:noFill/>
                    </a:ln>
                    <a:latin typeface="Arial Narrow"/>
                    <a:cs typeface="Arial Narrow"/>
                  </a:rPr>
                  <a:t>Greater Washington Region, 1995-2003</a:t>
                </a:r>
              </a:p>
            </p:txBody>
          </p:sp>
        </p:grp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814" y="-19351"/>
              <a:ext cx="9177826" cy="655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339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696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696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"/>
                                        <p:tgtEl>
                                          <p:spTgt spid="696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"/>
                                        <p:tgtEl>
                                          <p:spTgt spid="696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24" name="Rectangle 16"/>
          <p:cNvSpPr>
            <a:spLocks noChangeArrowheads="1"/>
          </p:cNvSpPr>
          <p:nvPr/>
        </p:nvSpPr>
        <p:spPr bwMode="auto">
          <a:xfrm>
            <a:off x="4076700" y="6153150"/>
            <a:ext cx="7794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83037" name="Group 29"/>
          <p:cNvGrpSpPr>
            <a:grpSpLocks/>
          </p:cNvGrpSpPr>
          <p:nvPr/>
        </p:nvGrpSpPr>
        <p:grpSpPr bwMode="auto">
          <a:xfrm>
            <a:off x="1924040" y="1602365"/>
            <a:ext cx="4963842" cy="6536159"/>
            <a:chOff x="1853" y="1651"/>
            <a:chExt cx="1910" cy="2515"/>
          </a:xfrm>
        </p:grpSpPr>
        <p:sp>
          <p:nvSpPr>
            <p:cNvPr id="683012" name="Arc 4"/>
            <p:cNvSpPr>
              <a:spLocks/>
            </p:cNvSpPr>
            <p:nvPr/>
          </p:nvSpPr>
          <p:spPr bwMode="auto">
            <a:xfrm>
              <a:off x="2805" y="1651"/>
              <a:ext cx="958" cy="1847"/>
            </a:xfrm>
            <a:custGeom>
              <a:avLst/>
              <a:gdLst>
                <a:gd name="G0" fmla="+- 68 0 0"/>
                <a:gd name="G1" fmla="+- 21600 0 0"/>
                <a:gd name="G2" fmla="+- 21600 0 0"/>
                <a:gd name="T0" fmla="*/ 0 w 21668"/>
                <a:gd name="T1" fmla="*/ 0 h 42745"/>
                <a:gd name="T2" fmla="*/ 4476 w 21668"/>
                <a:gd name="T3" fmla="*/ 42745 h 42745"/>
                <a:gd name="T4" fmla="*/ 68 w 21668"/>
                <a:gd name="T5" fmla="*/ 21600 h 42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68" h="42745" fill="none" extrusionOk="0">
                  <a:moveTo>
                    <a:pt x="0" y="0"/>
                  </a:moveTo>
                  <a:cubicBezTo>
                    <a:pt x="22" y="0"/>
                    <a:pt x="45" y="-1"/>
                    <a:pt x="68" y="0"/>
                  </a:cubicBezTo>
                  <a:cubicBezTo>
                    <a:pt x="11997" y="0"/>
                    <a:pt x="21668" y="9670"/>
                    <a:pt x="21668" y="21600"/>
                  </a:cubicBezTo>
                  <a:cubicBezTo>
                    <a:pt x="21668" y="31830"/>
                    <a:pt x="14491" y="40657"/>
                    <a:pt x="4476" y="42745"/>
                  </a:cubicBezTo>
                </a:path>
                <a:path w="21668" h="42745" stroke="0" extrusionOk="0">
                  <a:moveTo>
                    <a:pt x="0" y="0"/>
                  </a:moveTo>
                  <a:cubicBezTo>
                    <a:pt x="22" y="0"/>
                    <a:pt x="45" y="-1"/>
                    <a:pt x="68" y="0"/>
                  </a:cubicBezTo>
                  <a:cubicBezTo>
                    <a:pt x="11997" y="0"/>
                    <a:pt x="21668" y="9670"/>
                    <a:pt x="21668" y="21600"/>
                  </a:cubicBezTo>
                  <a:cubicBezTo>
                    <a:pt x="21668" y="31830"/>
                    <a:pt x="14491" y="40657"/>
                    <a:pt x="4476" y="42745"/>
                  </a:cubicBezTo>
                  <a:lnTo>
                    <a:pt x="68" y="21600"/>
                  </a:lnTo>
                  <a:close/>
                </a:path>
              </a:pathLst>
            </a:custGeom>
            <a:solidFill>
              <a:srgbClr val="007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3013" name="Arc 5"/>
            <p:cNvSpPr>
              <a:spLocks/>
            </p:cNvSpPr>
            <p:nvPr/>
          </p:nvSpPr>
          <p:spPr bwMode="auto">
            <a:xfrm>
              <a:off x="1862" y="2585"/>
              <a:ext cx="1141" cy="934"/>
            </a:xfrm>
            <a:custGeom>
              <a:avLst/>
              <a:gdLst>
                <a:gd name="G0" fmla="+- 21401 0 0"/>
                <a:gd name="G1" fmla="+- 0 0 0"/>
                <a:gd name="G2" fmla="+- 21600 0 0"/>
                <a:gd name="T0" fmla="*/ 25809 w 25809"/>
                <a:gd name="T1" fmla="*/ 21145 h 21600"/>
                <a:gd name="T2" fmla="*/ 0 w 25809"/>
                <a:gd name="T3" fmla="*/ 2922 h 21600"/>
                <a:gd name="T4" fmla="*/ 21401 w 2580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809" h="21600" fill="none" extrusionOk="0">
                  <a:moveTo>
                    <a:pt x="25809" y="21145"/>
                  </a:moveTo>
                  <a:cubicBezTo>
                    <a:pt x="24359" y="21447"/>
                    <a:pt x="22882" y="21599"/>
                    <a:pt x="21401" y="21600"/>
                  </a:cubicBezTo>
                  <a:cubicBezTo>
                    <a:pt x="10600" y="21600"/>
                    <a:pt x="1460" y="13622"/>
                    <a:pt x="-1" y="2922"/>
                  </a:cubicBezTo>
                </a:path>
                <a:path w="25809" h="21600" stroke="0" extrusionOk="0">
                  <a:moveTo>
                    <a:pt x="25809" y="21145"/>
                  </a:moveTo>
                  <a:cubicBezTo>
                    <a:pt x="24359" y="21447"/>
                    <a:pt x="22882" y="21599"/>
                    <a:pt x="21401" y="21600"/>
                  </a:cubicBezTo>
                  <a:cubicBezTo>
                    <a:pt x="10600" y="21600"/>
                    <a:pt x="1460" y="13622"/>
                    <a:pt x="-1" y="2922"/>
                  </a:cubicBezTo>
                  <a:lnTo>
                    <a:pt x="21401" y="0"/>
                  </a:lnTo>
                  <a:close/>
                </a:path>
              </a:pathLst>
            </a:custGeom>
            <a:solidFill>
              <a:srgbClr val="A9322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3014" name="Arc 6"/>
            <p:cNvSpPr>
              <a:spLocks/>
            </p:cNvSpPr>
            <p:nvPr/>
          </p:nvSpPr>
          <p:spPr bwMode="auto">
            <a:xfrm>
              <a:off x="1853" y="1651"/>
              <a:ext cx="955" cy="106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99 w 21600"/>
                <a:gd name="T1" fmla="*/ 24522 h 24522"/>
                <a:gd name="T2" fmla="*/ 21532 w 21600"/>
                <a:gd name="T3" fmla="*/ 0 h 24522"/>
                <a:gd name="T4" fmla="*/ 21600 w 21600"/>
                <a:gd name="T5" fmla="*/ 21600 h 24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4522" fill="none" extrusionOk="0">
                  <a:moveTo>
                    <a:pt x="198" y="24522"/>
                  </a:moveTo>
                  <a:cubicBezTo>
                    <a:pt x="66" y="23553"/>
                    <a:pt x="0" y="22577"/>
                    <a:pt x="0" y="21600"/>
                  </a:cubicBezTo>
                  <a:cubicBezTo>
                    <a:pt x="-1" y="9697"/>
                    <a:pt x="9629" y="37"/>
                    <a:pt x="21532" y="0"/>
                  </a:cubicBezTo>
                </a:path>
                <a:path w="21600" h="24522" stroke="0" extrusionOk="0">
                  <a:moveTo>
                    <a:pt x="198" y="24522"/>
                  </a:moveTo>
                  <a:cubicBezTo>
                    <a:pt x="66" y="23553"/>
                    <a:pt x="0" y="22577"/>
                    <a:pt x="0" y="21600"/>
                  </a:cubicBezTo>
                  <a:cubicBezTo>
                    <a:pt x="-1" y="9697"/>
                    <a:pt x="9629" y="37"/>
                    <a:pt x="21532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3026" name="Rectangle 18"/>
            <p:cNvSpPr>
              <a:spLocks noChangeArrowheads="1"/>
            </p:cNvSpPr>
            <p:nvPr/>
          </p:nvSpPr>
          <p:spPr bwMode="auto">
            <a:xfrm>
              <a:off x="2414" y="4032"/>
              <a:ext cx="74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altLang="en-US" sz="1400" b="1"/>
                <a:t>N = 218,344</a:t>
              </a:r>
            </a:p>
          </p:txBody>
        </p:sp>
      </p:grpSp>
      <p:grpSp>
        <p:nvGrpSpPr>
          <p:cNvPr id="683039" name="Group 31"/>
          <p:cNvGrpSpPr>
            <a:grpSpLocks/>
          </p:cNvGrpSpPr>
          <p:nvPr/>
        </p:nvGrpSpPr>
        <p:grpSpPr bwMode="auto">
          <a:xfrm>
            <a:off x="3004206" y="2783168"/>
            <a:ext cx="823913" cy="901700"/>
            <a:chOff x="1563" y="1292"/>
            <a:chExt cx="519" cy="568"/>
          </a:xfrm>
        </p:grpSpPr>
        <p:sp>
          <p:nvSpPr>
            <p:cNvPr id="683021" name="Rectangle 13"/>
            <p:cNvSpPr>
              <a:spLocks noChangeArrowheads="1"/>
            </p:cNvSpPr>
            <p:nvPr/>
          </p:nvSpPr>
          <p:spPr bwMode="auto">
            <a:xfrm>
              <a:off x="1563" y="1292"/>
              <a:ext cx="459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900" b="1">
                  <a:solidFill>
                    <a:srgbClr val="262626"/>
                  </a:solidFill>
                  <a:latin typeface="Arial Narrow"/>
                  <a:cs typeface="Arial Narrow"/>
                </a:rPr>
                <a:t>Virginia </a:t>
              </a:r>
              <a:endParaRPr lang="en-US" altLang="en-US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683022" name="Rectangle 14"/>
            <p:cNvSpPr>
              <a:spLocks noChangeArrowheads="1"/>
            </p:cNvSpPr>
            <p:nvPr/>
          </p:nvSpPr>
          <p:spPr bwMode="auto">
            <a:xfrm>
              <a:off x="1576" y="1484"/>
              <a:ext cx="50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900" b="1" dirty="0">
                  <a:solidFill>
                    <a:srgbClr val="262626"/>
                  </a:solidFill>
                  <a:latin typeface="Arial Narrow"/>
                  <a:cs typeface="Arial Narrow"/>
                </a:rPr>
                <a:t>suburbs</a:t>
              </a:r>
              <a:endParaRPr lang="en-US" altLang="en-US" dirty="0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683023" name="Rectangle 15"/>
            <p:cNvSpPr>
              <a:spLocks noChangeArrowheads="1"/>
            </p:cNvSpPr>
            <p:nvPr/>
          </p:nvSpPr>
          <p:spPr bwMode="auto">
            <a:xfrm>
              <a:off x="1687" y="1676"/>
              <a:ext cx="25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900" b="1">
                  <a:solidFill>
                    <a:srgbClr val="262626"/>
                  </a:solidFill>
                  <a:latin typeface="Arial Narrow"/>
                  <a:cs typeface="Arial Narrow"/>
                </a:rPr>
                <a:t>27%</a:t>
              </a:r>
              <a:endParaRPr lang="en-US" altLang="en-US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683031" name="Group 23"/>
          <p:cNvGrpSpPr>
            <a:grpSpLocks/>
          </p:cNvGrpSpPr>
          <p:nvPr/>
        </p:nvGrpSpPr>
        <p:grpSpPr bwMode="auto">
          <a:xfrm>
            <a:off x="3226548" y="4726828"/>
            <a:ext cx="896938" cy="901700"/>
            <a:chOff x="1586" y="3374"/>
            <a:chExt cx="565" cy="568"/>
          </a:xfrm>
        </p:grpSpPr>
        <p:sp>
          <p:nvSpPr>
            <p:cNvPr id="683018" name="Rectangle 10"/>
            <p:cNvSpPr>
              <a:spLocks noChangeArrowheads="1"/>
            </p:cNvSpPr>
            <p:nvPr/>
          </p:nvSpPr>
          <p:spPr bwMode="auto">
            <a:xfrm>
              <a:off x="1586" y="3374"/>
              <a:ext cx="55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900" b="1">
                  <a:solidFill>
                    <a:srgbClr val="262626"/>
                  </a:solidFill>
                  <a:latin typeface="Arial Narrow"/>
                  <a:cs typeface="Arial Narrow"/>
                </a:rPr>
                <a:t>Maryland </a:t>
              </a:r>
              <a:endParaRPr lang="en-US" altLang="en-US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683019" name="Rectangle 11"/>
            <p:cNvSpPr>
              <a:spLocks noChangeArrowheads="1"/>
            </p:cNvSpPr>
            <p:nvPr/>
          </p:nvSpPr>
          <p:spPr bwMode="auto">
            <a:xfrm>
              <a:off x="1645" y="3566"/>
              <a:ext cx="50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900" b="1" dirty="0">
                  <a:solidFill>
                    <a:srgbClr val="262626"/>
                  </a:solidFill>
                  <a:latin typeface="Arial Narrow"/>
                  <a:cs typeface="Arial Narrow"/>
                </a:rPr>
                <a:t>suburbs</a:t>
              </a:r>
              <a:endParaRPr lang="en-US" altLang="en-US" dirty="0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683020" name="Rectangle 12"/>
            <p:cNvSpPr>
              <a:spLocks noChangeArrowheads="1"/>
            </p:cNvSpPr>
            <p:nvPr/>
          </p:nvSpPr>
          <p:spPr bwMode="auto">
            <a:xfrm>
              <a:off x="1756" y="3758"/>
              <a:ext cx="25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900" b="1" dirty="0">
                  <a:solidFill>
                    <a:srgbClr val="262626"/>
                  </a:solidFill>
                  <a:latin typeface="Arial Narrow"/>
                  <a:cs typeface="Arial Narrow"/>
                </a:rPr>
                <a:t>26%</a:t>
              </a:r>
              <a:endParaRPr lang="en-US" altLang="en-US" dirty="0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683038" name="Group 30"/>
          <p:cNvGrpSpPr>
            <a:grpSpLocks/>
          </p:cNvGrpSpPr>
          <p:nvPr/>
        </p:nvGrpSpPr>
        <p:grpSpPr bwMode="auto">
          <a:xfrm>
            <a:off x="4978681" y="3441140"/>
            <a:ext cx="949325" cy="901700"/>
            <a:chOff x="3955" y="2130"/>
            <a:chExt cx="598" cy="568"/>
          </a:xfrm>
        </p:grpSpPr>
        <p:sp>
          <p:nvSpPr>
            <p:cNvPr id="683015" name="Rectangle 7"/>
            <p:cNvSpPr>
              <a:spLocks noChangeArrowheads="1"/>
            </p:cNvSpPr>
            <p:nvPr/>
          </p:nvSpPr>
          <p:spPr bwMode="auto">
            <a:xfrm>
              <a:off x="3955" y="2130"/>
              <a:ext cx="59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900" b="1" dirty="0">
                  <a:solidFill>
                    <a:srgbClr val="262626"/>
                  </a:solidFill>
                  <a:latin typeface="Arial Narrow"/>
                  <a:cs typeface="Arial Narrow"/>
                </a:rPr>
                <a:t>District of </a:t>
              </a:r>
              <a:endParaRPr lang="en-US" altLang="en-US" dirty="0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683016" name="Rectangle 8"/>
            <p:cNvSpPr>
              <a:spLocks noChangeArrowheads="1"/>
            </p:cNvSpPr>
            <p:nvPr/>
          </p:nvSpPr>
          <p:spPr bwMode="auto">
            <a:xfrm>
              <a:off x="3963" y="2322"/>
              <a:ext cx="57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900" b="1">
                  <a:solidFill>
                    <a:srgbClr val="262626"/>
                  </a:solidFill>
                  <a:latin typeface="Arial Narrow"/>
                  <a:cs typeface="Arial Narrow"/>
                </a:rPr>
                <a:t>Columbia</a:t>
              </a:r>
              <a:endParaRPr lang="en-US" altLang="en-US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683017" name="Rectangle 9"/>
            <p:cNvSpPr>
              <a:spLocks noChangeArrowheads="1"/>
            </p:cNvSpPr>
            <p:nvPr/>
          </p:nvSpPr>
          <p:spPr bwMode="auto">
            <a:xfrm>
              <a:off x="4135" y="2514"/>
              <a:ext cx="25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900" b="1" dirty="0">
                  <a:solidFill>
                    <a:srgbClr val="262626"/>
                  </a:solidFill>
                  <a:latin typeface="Arial Narrow"/>
                  <a:cs typeface="Arial Narrow"/>
                </a:rPr>
                <a:t>47%</a:t>
              </a:r>
              <a:endParaRPr lang="en-US" altLang="en-US" dirty="0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-11814" y="-19351"/>
            <a:ext cx="9177826" cy="1426911"/>
            <a:chOff x="-11814" y="-19351"/>
            <a:chExt cx="9177826" cy="1426911"/>
          </a:xfrm>
        </p:grpSpPr>
        <p:grpSp>
          <p:nvGrpSpPr>
            <p:cNvPr id="30" name="Group 10"/>
            <p:cNvGrpSpPr/>
            <p:nvPr/>
          </p:nvGrpSpPr>
          <p:grpSpPr>
            <a:xfrm>
              <a:off x="0" y="0"/>
              <a:ext cx="9144000" cy="1407560"/>
              <a:chOff x="0" y="0"/>
              <a:chExt cx="9144000" cy="140756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0" y="0"/>
                <a:ext cx="9144000" cy="140756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 Box 16"/>
              <p:cNvSpPr txBox="1">
                <a:spLocks noChangeArrowheads="1"/>
              </p:cNvSpPr>
              <p:nvPr/>
            </p:nvSpPr>
            <p:spPr bwMode="auto">
              <a:xfrm>
                <a:off x="0" y="614734"/>
                <a:ext cx="9144000" cy="739931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noAutofit/>
              </a:bodyPr>
              <a:lstStyle/>
              <a:p>
                <a:pPr algn="ctr" eaLnBrk="0" hangingPunct="0">
                  <a:spcBef>
                    <a:spcPct val="50000"/>
                  </a:spcBef>
                  <a:tabLst>
                    <a:tab pos="7777163" algn="l"/>
                  </a:tabLst>
                  <a:defRPr/>
                </a:pPr>
                <a:r>
                  <a:rPr lang="en-US" sz="2400" cap="all" dirty="0">
                    <a:ln w="19050">
                      <a:noFill/>
                    </a:ln>
                    <a:latin typeface="Arial Narrow"/>
                    <a:cs typeface="Arial Narrow"/>
                  </a:rPr>
                  <a:t>Distribution of Nonprofit Employment </a:t>
                </a:r>
                <a:r>
                  <a:rPr lang="en-US" sz="2400" cap="all" dirty="0" smtClean="0">
                    <a:ln w="19050">
                      <a:noFill/>
                    </a:ln>
                    <a:latin typeface="Arial Narrow"/>
                    <a:cs typeface="Arial Narrow"/>
                  </a:rPr>
                  <a:t/>
                </a:r>
                <a:br>
                  <a:rPr lang="en-US" sz="2400" cap="all" dirty="0" smtClean="0">
                    <a:ln w="19050">
                      <a:noFill/>
                    </a:ln>
                    <a:latin typeface="Arial Narrow"/>
                    <a:cs typeface="Arial Narrow"/>
                  </a:rPr>
                </a:br>
                <a:r>
                  <a:rPr lang="en-US" sz="2400" cap="all" dirty="0" smtClean="0">
                    <a:ln w="19050">
                      <a:noFill/>
                    </a:ln>
                    <a:latin typeface="Arial Narrow"/>
                    <a:cs typeface="Arial Narrow"/>
                  </a:rPr>
                  <a:t>Across </a:t>
                </a:r>
                <a:r>
                  <a:rPr lang="en-US" sz="2400" cap="all" dirty="0">
                    <a:ln w="19050">
                      <a:noFill/>
                    </a:ln>
                    <a:latin typeface="Arial Narrow"/>
                    <a:cs typeface="Arial Narrow"/>
                  </a:rPr>
                  <a:t>the Greater Washington Region, 2003</a:t>
                </a:r>
              </a:p>
            </p:txBody>
          </p:sp>
        </p:grp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814" y="-19351"/>
              <a:ext cx="9177826" cy="655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614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"/>
                                        <p:tgtEl>
                                          <p:spTgt spid="683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8431" name="Group 63"/>
          <p:cNvGrpSpPr>
            <a:grpSpLocks/>
          </p:cNvGrpSpPr>
          <p:nvPr/>
        </p:nvGrpSpPr>
        <p:grpSpPr bwMode="auto">
          <a:xfrm>
            <a:off x="1342868" y="2006600"/>
            <a:ext cx="5968067" cy="3943350"/>
            <a:chOff x="1282" y="1264"/>
            <a:chExt cx="3405" cy="2484"/>
          </a:xfrm>
        </p:grpSpPr>
        <p:sp>
          <p:nvSpPr>
            <p:cNvPr id="698376" name="Rectangle 8"/>
            <p:cNvSpPr>
              <a:spLocks noChangeArrowheads="1"/>
            </p:cNvSpPr>
            <p:nvPr/>
          </p:nvSpPr>
          <p:spPr bwMode="auto">
            <a:xfrm>
              <a:off x="1282" y="1486"/>
              <a:ext cx="296" cy="2262"/>
            </a:xfrm>
            <a:prstGeom prst="rect">
              <a:avLst/>
            </a:prstGeom>
            <a:solidFill>
              <a:srgbClr val="008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endParaRPr lang="en-US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698377" name="Rectangle 9"/>
            <p:cNvSpPr>
              <a:spLocks noChangeArrowheads="1"/>
            </p:cNvSpPr>
            <p:nvPr/>
          </p:nvSpPr>
          <p:spPr bwMode="auto">
            <a:xfrm>
              <a:off x="2309" y="2353"/>
              <a:ext cx="295" cy="1395"/>
            </a:xfrm>
            <a:prstGeom prst="rect">
              <a:avLst/>
            </a:prstGeom>
            <a:solidFill>
              <a:srgbClr val="008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698378" name="Rectangle 10"/>
            <p:cNvSpPr>
              <a:spLocks noChangeArrowheads="1"/>
            </p:cNvSpPr>
            <p:nvPr/>
          </p:nvSpPr>
          <p:spPr bwMode="auto">
            <a:xfrm>
              <a:off x="3335" y="2603"/>
              <a:ext cx="296" cy="1145"/>
            </a:xfrm>
            <a:prstGeom prst="rect">
              <a:avLst/>
            </a:prstGeom>
            <a:solidFill>
              <a:srgbClr val="008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698379" name="Rectangle 11"/>
            <p:cNvSpPr>
              <a:spLocks noChangeArrowheads="1"/>
            </p:cNvSpPr>
            <p:nvPr/>
          </p:nvSpPr>
          <p:spPr bwMode="auto">
            <a:xfrm>
              <a:off x="4362" y="1736"/>
              <a:ext cx="296" cy="2012"/>
            </a:xfrm>
            <a:prstGeom prst="rect">
              <a:avLst/>
            </a:prstGeom>
            <a:solidFill>
              <a:srgbClr val="008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698396" name="Rectangle 28"/>
            <p:cNvSpPr>
              <a:spLocks noChangeArrowheads="1"/>
            </p:cNvSpPr>
            <p:nvPr/>
          </p:nvSpPr>
          <p:spPr bwMode="auto">
            <a:xfrm>
              <a:off x="1302" y="1264"/>
              <a:ext cx="2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900" b="1" dirty="0">
                  <a:solidFill>
                    <a:srgbClr val="262626"/>
                  </a:solidFill>
                  <a:latin typeface="Arial Narrow"/>
                  <a:cs typeface="Arial Narrow"/>
                </a:rPr>
                <a:t>4.6%</a:t>
              </a:r>
              <a:endParaRPr lang="en-US" altLang="en-US" dirty="0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698397" name="Rectangle 29"/>
            <p:cNvSpPr>
              <a:spLocks noChangeArrowheads="1"/>
            </p:cNvSpPr>
            <p:nvPr/>
          </p:nvSpPr>
          <p:spPr bwMode="auto">
            <a:xfrm>
              <a:off x="2338" y="2131"/>
              <a:ext cx="2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900" b="1" dirty="0">
                  <a:solidFill>
                    <a:srgbClr val="262626"/>
                  </a:solidFill>
                  <a:latin typeface="Arial Narrow"/>
                  <a:cs typeface="Arial Narrow"/>
                </a:rPr>
                <a:t>2.8%</a:t>
              </a:r>
              <a:endParaRPr lang="en-US" altLang="en-US" dirty="0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698398" name="Rectangle 30"/>
            <p:cNvSpPr>
              <a:spLocks noChangeArrowheads="1"/>
            </p:cNvSpPr>
            <p:nvPr/>
          </p:nvSpPr>
          <p:spPr bwMode="auto">
            <a:xfrm>
              <a:off x="3364" y="2381"/>
              <a:ext cx="2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900" b="1" dirty="0">
                  <a:solidFill>
                    <a:srgbClr val="262626"/>
                  </a:solidFill>
                  <a:latin typeface="Arial Narrow"/>
                  <a:cs typeface="Arial Narrow"/>
                </a:rPr>
                <a:t>2.3%</a:t>
              </a:r>
              <a:endParaRPr lang="en-US" altLang="en-US" dirty="0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698399" name="Rectangle 31"/>
            <p:cNvSpPr>
              <a:spLocks noChangeArrowheads="1"/>
            </p:cNvSpPr>
            <p:nvPr/>
          </p:nvSpPr>
          <p:spPr bwMode="auto">
            <a:xfrm>
              <a:off x="4400" y="1514"/>
              <a:ext cx="2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900" b="1" dirty="0">
                  <a:solidFill>
                    <a:srgbClr val="262626"/>
                  </a:solidFill>
                  <a:latin typeface="Arial Narrow"/>
                  <a:cs typeface="Arial Narrow"/>
                </a:rPr>
                <a:t>4.1%</a:t>
              </a:r>
              <a:endParaRPr lang="en-US" altLang="en-US" dirty="0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698432" name="Group 64"/>
          <p:cNvGrpSpPr>
            <a:grpSpLocks/>
          </p:cNvGrpSpPr>
          <p:nvPr/>
        </p:nvGrpSpPr>
        <p:grpSpPr bwMode="auto">
          <a:xfrm>
            <a:off x="1935844" y="2711450"/>
            <a:ext cx="5959570" cy="3238500"/>
            <a:chOff x="1608" y="1708"/>
            <a:chExt cx="3369" cy="2040"/>
          </a:xfrm>
        </p:grpSpPr>
        <p:sp>
          <p:nvSpPr>
            <p:cNvPr id="698380" name="Rectangle 12"/>
            <p:cNvSpPr>
              <a:spLocks noChangeArrowheads="1"/>
            </p:cNvSpPr>
            <p:nvPr/>
          </p:nvSpPr>
          <p:spPr bwMode="auto">
            <a:xfrm>
              <a:off x="1608" y="1920"/>
              <a:ext cx="290" cy="1817"/>
            </a:xfrm>
            <a:prstGeom prst="rect">
              <a:avLst/>
            </a:prstGeom>
            <a:solidFill>
              <a:srgbClr val="FFFF00"/>
            </a:solidFill>
            <a:ln w="7938">
              <a:solidFill>
                <a:schemeClr val="hlink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endParaRPr lang="en-US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698381" name="Rectangle 13"/>
            <p:cNvSpPr>
              <a:spLocks noChangeArrowheads="1"/>
            </p:cNvSpPr>
            <p:nvPr/>
          </p:nvSpPr>
          <p:spPr bwMode="auto">
            <a:xfrm>
              <a:off x="2628" y="3653"/>
              <a:ext cx="291" cy="95"/>
            </a:xfrm>
            <a:prstGeom prst="rect">
              <a:avLst/>
            </a:prstGeom>
            <a:solidFill>
              <a:srgbClr val="FFFF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698382" name="Rectangle 14"/>
            <p:cNvSpPr>
              <a:spLocks noChangeArrowheads="1"/>
            </p:cNvSpPr>
            <p:nvPr/>
          </p:nvSpPr>
          <p:spPr bwMode="auto">
            <a:xfrm>
              <a:off x="4658" y="2570"/>
              <a:ext cx="290" cy="1178"/>
            </a:xfrm>
            <a:prstGeom prst="rect">
              <a:avLst/>
            </a:prstGeom>
            <a:solidFill>
              <a:srgbClr val="FFFF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698400" name="Rectangle 32"/>
            <p:cNvSpPr>
              <a:spLocks noChangeArrowheads="1"/>
            </p:cNvSpPr>
            <p:nvPr/>
          </p:nvSpPr>
          <p:spPr bwMode="auto">
            <a:xfrm>
              <a:off x="1641" y="1708"/>
              <a:ext cx="2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900" b="1" dirty="0">
                  <a:solidFill>
                    <a:srgbClr val="262626"/>
                  </a:solidFill>
                  <a:latin typeface="Arial Narrow"/>
                  <a:cs typeface="Arial Narrow"/>
                </a:rPr>
                <a:t>3.7%</a:t>
              </a:r>
              <a:endParaRPr lang="en-US" altLang="en-US" dirty="0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698401" name="Rectangle 33"/>
            <p:cNvSpPr>
              <a:spLocks noChangeArrowheads="1"/>
            </p:cNvSpPr>
            <p:nvPr/>
          </p:nvSpPr>
          <p:spPr bwMode="auto">
            <a:xfrm>
              <a:off x="2668" y="3431"/>
              <a:ext cx="2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900" b="1" dirty="0">
                  <a:solidFill>
                    <a:srgbClr val="262626"/>
                  </a:solidFill>
                  <a:latin typeface="Arial Narrow"/>
                  <a:cs typeface="Arial Narrow"/>
                </a:rPr>
                <a:t>0.2%</a:t>
              </a:r>
              <a:endParaRPr lang="en-US" altLang="en-US" dirty="0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698402" name="Rectangle 34"/>
            <p:cNvSpPr>
              <a:spLocks noChangeArrowheads="1"/>
            </p:cNvSpPr>
            <p:nvPr/>
          </p:nvSpPr>
          <p:spPr bwMode="auto">
            <a:xfrm>
              <a:off x="3655" y="3525"/>
              <a:ext cx="2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900" b="1" dirty="0">
                  <a:solidFill>
                    <a:srgbClr val="262626"/>
                  </a:solidFill>
                  <a:latin typeface="Arial Narrow"/>
                  <a:cs typeface="Arial Narrow"/>
                </a:rPr>
                <a:t>0.0%</a:t>
              </a:r>
              <a:endParaRPr lang="en-US" altLang="en-US" dirty="0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698403" name="Rectangle 35"/>
            <p:cNvSpPr>
              <a:spLocks noChangeArrowheads="1"/>
            </p:cNvSpPr>
            <p:nvPr/>
          </p:nvSpPr>
          <p:spPr bwMode="auto">
            <a:xfrm>
              <a:off x="4690" y="2347"/>
              <a:ext cx="2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900" b="1" dirty="0">
                  <a:solidFill>
                    <a:srgbClr val="262626"/>
                  </a:solidFill>
                  <a:latin typeface="Arial Narrow"/>
                  <a:cs typeface="Arial Narrow"/>
                </a:rPr>
                <a:t>2.4%</a:t>
              </a:r>
              <a:endParaRPr lang="en-US" altLang="en-US" dirty="0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698429" name="Group 61"/>
          <p:cNvGrpSpPr>
            <a:grpSpLocks/>
          </p:cNvGrpSpPr>
          <p:nvPr/>
        </p:nvGrpSpPr>
        <p:grpSpPr bwMode="auto">
          <a:xfrm>
            <a:off x="578319" y="1933575"/>
            <a:ext cx="7493000" cy="4387850"/>
            <a:chOff x="449" y="1218"/>
            <a:chExt cx="4720" cy="2764"/>
          </a:xfrm>
        </p:grpSpPr>
        <p:sp>
          <p:nvSpPr>
            <p:cNvPr id="698395" name="Line 27"/>
            <p:cNvSpPr>
              <a:spLocks noChangeShapeType="1"/>
            </p:cNvSpPr>
            <p:nvPr/>
          </p:nvSpPr>
          <p:spPr bwMode="auto">
            <a:xfrm>
              <a:off x="809" y="3745"/>
              <a:ext cx="436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698415" name="Rectangle 47"/>
            <p:cNvSpPr>
              <a:spLocks noChangeArrowheads="1"/>
            </p:cNvSpPr>
            <p:nvPr/>
          </p:nvSpPr>
          <p:spPr bwMode="auto">
            <a:xfrm>
              <a:off x="963" y="3797"/>
              <a:ext cx="67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900" b="1" dirty="0">
                  <a:solidFill>
                    <a:srgbClr val="262626"/>
                  </a:solidFill>
                  <a:latin typeface="Arial Narrow"/>
                  <a:cs typeface="Arial Narrow"/>
                </a:rPr>
                <a:t>1995 - 2000</a:t>
              </a:r>
              <a:endParaRPr lang="en-US" altLang="en-US" dirty="0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698416" name="Rectangle 48"/>
            <p:cNvSpPr>
              <a:spLocks noChangeArrowheads="1"/>
            </p:cNvSpPr>
            <p:nvPr/>
          </p:nvSpPr>
          <p:spPr bwMode="auto">
            <a:xfrm>
              <a:off x="2084" y="3798"/>
              <a:ext cx="67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900" b="1" dirty="0">
                  <a:solidFill>
                    <a:srgbClr val="262626"/>
                  </a:solidFill>
                  <a:latin typeface="Arial Narrow"/>
                  <a:cs typeface="Arial Narrow"/>
                </a:rPr>
                <a:t>2000 - 2002</a:t>
              </a:r>
              <a:endParaRPr lang="en-US" altLang="en-US" dirty="0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698417" name="Rectangle 49"/>
            <p:cNvSpPr>
              <a:spLocks noChangeArrowheads="1"/>
            </p:cNvSpPr>
            <p:nvPr/>
          </p:nvSpPr>
          <p:spPr bwMode="auto">
            <a:xfrm>
              <a:off x="3186" y="3798"/>
              <a:ext cx="67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900" b="1" dirty="0">
                  <a:solidFill>
                    <a:srgbClr val="262626"/>
                  </a:solidFill>
                  <a:latin typeface="Arial Narrow"/>
                  <a:cs typeface="Arial Narrow"/>
                </a:rPr>
                <a:t>2002 - 2003</a:t>
              </a:r>
              <a:endParaRPr lang="en-US" altLang="en-US" dirty="0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698418" name="Rectangle 50"/>
            <p:cNvSpPr>
              <a:spLocks noChangeArrowheads="1"/>
            </p:cNvSpPr>
            <p:nvPr/>
          </p:nvSpPr>
          <p:spPr bwMode="auto">
            <a:xfrm>
              <a:off x="4317" y="3798"/>
              <a:ext cx="67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900" b="1" dirty="0">
                  <a:solidFill>
                    <a:srgbClr val="262626"/>
                  </a:solidFill>
                  <a:latin typeface="Arial Narrow"/>
                  <a:cs typeface="Arial Narrow"/>
                </a:rPr>
                <a:t>1995 - 2003</a:t>
              </a:r>
              <a:endParaRPr lang="en-US" altLang="en-US" dirty="0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698419" name="Rectangle 51"/>
            <p:cNvSpPr>
              <a:spLocks noChangeArrowheads="1"/>
            </p:cNvSpPr>
            <p:nvPr/>
          </p:nvSpPr>
          <p:spPr bwMode="auto">
            <a:xfrm rot="16200000">
              <a:off x="-267" y="2309"/>
              <a:ext cx="162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000" dirty="0">
                  <a:solidFill>
                    <a:srgbClr val="262626"/>
                  </a:solidFill>
                  <a:latin typeface="Arial Narrow"/>
                  <a:cs typeface="Arial Narrow"/>
                </a:rPr>
                <a:t>Average </a:t>
              </a:r>
              <a:r>
                <a:rPr lang="en-US" altLang="en-US" sz="2000" dirty="0" smtClean="0">
                  <a:solidFill>
                    <a:srgbClr val="262626"/>
                  </a:solidFill>
                  <a:latin typeface="Arial Narrow"/>
                  <a:cs typeface="Arial Narrow"/>
                </a:rPr>
                <a:t>annual growth rate</a:t>
              </a:r>
              <a:endParaRPr lang="en-US" altLang="en-US" sz="2000" dirty="0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grpSp>
          <p:nvGrpSpPr>
            <p:cNvPr id="698425" name="Group 57"/>
            <p:cNvGrpSpPr>
              <a:grpSpLocks/>
            </p:cNvGrpSpPr>
            <p:nvPr/>
          </p:nvGrpSpPr>
          <p:grpSpPr bwMode="auto">
            <a:xfrm>
              <a:off x="2578" y="1218"/>
              <a:ext cx="829" cy="487"/>
              <a:chOff x="2838" y="1218"/>
              <a:chExt cx="829" cy="487"/>
            </a:xfrm>
          </p:grpSpPr>
          <p:sp>
            <p:nvSpPr>
              <p:cNvPr id="698421" name="Rectangle 53"/>
              <p:cNvSpPr>
                <a:spLocks noChangeArrowheads="1"/>
              </p:cNvSpPr>
              <p:nvPr/>
            </p:nvSpPr>
            <p:spPr bwMode="auto">
              <a:xfrm>
                <a:off x="2838" y="1292"/>
                <a:ext cx="115" cy="115"/>
              </a:xfrm>
              <a:prstGeom prst="rect">
                <a:avLst/>
              </a:prstGeom>
              <a:solidFill>
                <a:srgbClr val="008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262626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698422" name="Rectangle 54"/>
              <p:cNvSpPr>
                <a:spLocks noChangeArrowheads="1"/>
              </p:cNvSpPr>
              <p:nvPr/>
            </p:nvSpPr>
            <p:spPr bwMode="auto">
              <a:xfrm>
                <a:off x="3011" y="1218"/>
                <a:ext cx="656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200" b="1" dirty="0">
                    <a:solidFill>
                      <a:srgbClr val="262626"/>
                    </a:solidFill>
                    <a:latin typeface="Arial Narrow"/>
                    <a:cs typeface="Arial Narrow"/>
                  </a:rPr>
                  <a:t>Nonprofit </a:t>
                </a:r>
                <a:endParaRPr lang="en-US" altLang="en-US" sz="2200" dirty="0">
                  <a:solidFill>
                    <a:srgbClr val="262626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698423" name="Rectangle 55"/>
              <p:cNvSpPr>
                <a:spLocks noChangeArrowheads="1"/>
              </p:cNvSpPr>
              <p:nvPr/>
            </p:nvSpPr>
            <p:spPr bwMode="auto">
              <a:xfrm>
                <a:off x="2845" y="1569"/>
                <a:ext cx="115" cy="115"/>
              </a:xfrm>
              <a:prstGeom prst="rect">
                <a:avLst/>
              </a:prstGeom>
              <a:solidFill>
                <a:srgbClr val="FFFF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262626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698424" name="Rectangle 56"/>
              <p:cNvSpPr>
                <a:spLocks noChangeArrowheads="1"/>
              </p:cNvSpPr>
              <p:nvPr/>
            </p:nvSpPr>
            <p:spPr bwMode="auto">
              <a:xfrm>
                <a:off x="3010" y="1492"/>
                <a:ext cx="656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200" b="1" dirty="0">
                    <a:solidFill>
                      <a:srgbClr val="262626"/>
                    </a:solidFill>
                    <a:latin typeface="Arial Narrow"/>
                    <a:cs typeface="Arial Narrow"/>
                  </a:rPr>
                  <a:t>For-profit</a:t>
                </a:r>
                <a:endParaRPr lang="en-US" altLang="en-US" sz="2200" dirty="0">
                  <a:solidFill>
                    <a:srgbClr val="262626"/>
                  </a:solidFill>
                  <a:latin typeface="Arial Narrow"/>
                  <a:cs typeface="Arial Narrow"/>
                </a:endParaRPr>
              </a:p>
            </p:txBody>
          </p:sp>
        </p:grpSp>
      </p:grpSp>
      <p:grpSp>
        <p:nvGrpSpPr>
          <p:cNvPr id="67" name="Group 66"/>
          <p:cNvGrpSpPr/>
          <p:nvPr/>
        </p:nvGrpSpPr>
        <p:grpSpPr>
          <a:xfrm>
            <a:off x="-11814" y="-19351"/>
            <a:ext cx="9177826" cy="1426911"/>
            <a:chOff x="-11814" y="-19351"/>
            <a:chExt cx="9177826" cy="1426911"/>
          </a:xfrm>
        </p:grpSpPr>
        <p:grpSp>
          <p:nvGrpSpPr>
            <p:cNvPr id="68" name="Group 10"/>
            <p:cNvGrpSpPr/>
            <p:nvPr/>
          </p:nvGrpSpPr>
          <p:grpSpPr>
            <a:xfrm>
              <a:off x="0" y="0"/>
              <a:ext cx="9144000" cy="1407560"/>
              <a:chOff x="0" y="0"/>
              <a:chExt cx="9144000" cy="1407560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0" y="0"/>
                <a:ext cx="9144000" cy="140756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ext Box 16"/>
              <p:cNvSpPr txBox="1">
                <a:spLocks noChangeArrowheads="1"/>
              </p:cNvSpPr>
              <p:nvPr/>
            </p:nvSpPr>
            <p:spPr bwMode="auto">
              <a:xfrm>
                <a:off x="0" y="614734"/>
                <a:ext cx="9144000" cy="739931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noAutofit/>
              </a:bodyPr>
              <a:lstStyle/>
              <a:p>
                <a:pPr algn="ctr" eaLnBrk="0" hangingPunct="0">
                  <a:spcBef>
                    <a:spcPct val="50000"/>
                  </a:spcBef>
                  <a:tabLst>
                    <a:tab pos="7777163" algn="l"/>
                  </a:tabLst>
                  <a:defRPr/>
                </a:pPr>
                <a:r>
                  <a:rPr lang="en-US" sz="2400" cap="all" dirty="0">
                    <a:ln w="19050">
                      <a:noFill/>
                    </a:ln>
                    <a:latin typeface="Arial Narrow"/>
                    <a:cs typeface="Arial Narrow"/>
                  </a:rPr>
                  <a:t>Average Annual Nonprofit vs. For-Profit Job Growth </a:t>
                </a:r>
                <a:br>
                  <a:rPr lang="en-US" sz="2400" cap="all" dirty="0">
                    <a:ln w="19050">
                      <a:noFill/>
                    </a:ln>
                    <a:latin typeface="Arial Narrow"/>
                    <a:cs typeface="Arial Narrow"/>
                  </a:rPr>
                </a:br>
                <a:r>
                  <a:rPr lang="en-US" sz="2400" cap="all" dirty="0">
                    <a:ln w="19050">
                      <a:noFill/>
                    </a:ln>
                    <a:latin typeface="Arial Narrow"/>
                    <a:cs typeface="Arial Narrow"/>
                  </a:rPr>
                  <a:t>in the Greater Washington Region, 1995-2003</a:t>
                </a:r>
              </a:p>
            </p:txBody>
          </p:sp>
        </p:grpSp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814" y="-19351"/>
              <a:ext cx="9177826" cy="655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554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698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"/>
                                        <p:tgtEl>
                                          <p:spTgt spid="698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3341" name="Group 93"/>
          <p:cNvGrpSpPr>
            <a:grpSpLocks/>
          </p:cNvGrpSpPr>
          <p:nvPr/>
        </p:nvGrpSpPr>
        <p:grpSpPr bwMode="auto">
          <a:xfrm>
            <a:off x="1073902" y="3254473"/>
            <a:ext cx="7132624" cy="2546352"/>
            <a:chOff x="1034" y="2163"/>
            <a:chExt cx="3525" cy="1604"/>
          </a:xfrm>
        </p:grpSpPr>
        <p:grpSp>
          <p:nvGrpSpPr>
            <p:cNvPr id="693338" name="Group 90"/>
            <p:cNvGrpSpPr>
              <a:grpSpLocks/>
            </p:cNvGrpSpPr>
            <p:nvPr/>
          </p:nvGrpSpPr>
          <p:grpSpPr bwMode="auto">
            <a:xfrm>
              <a:off x="1034" y="2347"/>
              <a:ext cx="3525" cy="1420"/>
              <a:chOff x="1034" y="2347"/>
              <a:chExt cx="3525" cy="1420"/>
            </a:xfrm>
          </p:grpSpPr>
          <p:sp>
            <p:nvSpPr>
              <p:cNvPr id="693256" name="Rectangle 8"/>
              <p:cNvSpPr>
                <a:spLocks noChangeArrowheads="1"/>
              </p:cNvSpPr>
              <p:nvPr/>
            </p:nvSpPr>
            <p:spPr bwMode="auto">
              <a:xfrm>
                <a:off x="1034" y="2347"/>
                <a:ext cx="192" cy="1420"/>
              </a:xfrm>
              <a:prstGeom prst="rect">
                <a:avLst/>
              </a:prstGeom>
              <a:solidFill>
                <a:srgbClr val="00A1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262626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693257" name="Rectangle 9"/>
              <p:cNvSpPr>
                <a:spLocks noChangeArrowheads="1"/>
              </p:cNvSpPr>
              <p:nvPr/>
            </p:nvSpPr>
            <p:spPr bwMode="auto">
              <a:xfrm>
                <a:off x="1703" y="2476"/>
                <a:ext cx="192" cy="1291"/>
              </a:xfrm>
              <a:prstGeom prst="rect">
                <a:avLst/>
              </a:prstGeom>
              <a:solidFill>
                <a:srgbClr val="00A1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262626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693258" name="Rectangle 10"/>
              <p:cNvSpPr>
                <a:spLocks noChangeArrowheads="1"/>
              </p:cNvSpPr>
              <p:nvPr/>
            </p:nvSpPr>
            <p:spPr bwMode="auto">
              <a:xfrm>
                <a:off x="2366" y="2801"/>
                <a:ext cx="192" cy="966"/>
              </a:xfrm>
              <a:prstGeom prst="rect">
                <a:avLst/>
              </a:prstGeom>
              <a:solidFill>
                <a:srgbClr val="00A1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262626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693259" name="Rectangle 11"/>
              <p:cNvSpPr>
                <a:spLocks noChangeArrowheads="1"/>
              </p:cNvSpPr>
              <p:nvPr/>
            </p:nvSpPr>
            <p:spPr bwMode="auto">
              <a:xfrm>
                <a:off x="3035" y="2993"/>
                <a:ext cx="192" cy="774"/>
              </a:xfrm>
              <a:prstGeom prst="rect">
                <a:avLst/>
              </a:prstGeom>
              <a:solidFill>
                <a:srgbClr val="00A1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262626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693260" name="Rectangle 12"/>
              <p:cNvSpPr>
                <a:spLocks noChangeArrowheads="1"/>
              </p:cNvSpPr>
              <p:nvPr/>
            </p:nvSpPr>
            <p:spPr bwMode="auto">
              <a:xfrm>
                <a:off x="3704" y="3122"/>
                <a:ext cx="192" cy="645"/>
              </a:xfrm>
              <a:prstGeom prst="rect">
                <a:avLst/>
              </a:prstGeom>
              <a:solidFill>
                <a:srgbClr val="00A1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262626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693261" name="Rectangle 13"/>
              <p:cNvSpPr>
                <a:spLocks noChangeArrowheads="1"/>
              </p:cNvSpPr>
              <p:nvPr/>
            </p:nvSpPr>
            <p:spPr bwMode="auto">
              <a:xfrm>
                <a:off x="4367" y="3313"/>
                <a:ext cx="192" cy="454"/>
              </a:xfrm>
              <a:prstGeom prst="rect">
                <a:avLst/>
              </a:prstGeom>
              <a:solidFill>
                <a:srgbClr val="00A1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262626"/>
                  </a:solidFill>
                  <a:latin typeface="Arial Narrow"/>
                  <a:cs typeface="Arial Narrow"/>
                </a:endParaRPr>
              </a:p>
            </p:txBody>
          </p:sp>
        </p:grpSp>
        <p:grpSp>
          <p:nvGrpSpPr>
            <p:cNvPr id="693340" name="Group 92"/>
            <p:cNvGrpSpPr>
              <a:grpSpLocks/>
            </p:cNvGrpSpPr>
            <p:nvPr/>
          </p:nvGrpSpPr>
          <p:grpSpPr bwMode="auto">
            <a:xfrm>
              <a:off x="1040" y="2163"/>
              <a:ext cx="3483" cy="1121"/>
              <a:chOff x="1040" y="2163"/>
              <a:chExt cx="3483" cy="1121"/>
            </a:xfrm>
          </p:grpSpPr>
          <p:sp>
            <p:nvSpPr>
              <p:cNvPr id="693286" name="Rectangle 38"/>
              <p:cNvSpPr>
                <a:spLocks noChangeArrowheads="1"/>
              </p:cNvSpPr>
              <p:nvPr/>
            </p:nvSpPr>
            <p:spPr bwMode="auto">
              <a:xfrm>
                <a:off x="1040" y="2163"/>
                <a:ext cx="16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600" b="1" dirty="0">
                    <a:solidFill>
                      <a:srgbClr val="262626"/>
                    </a:solidFill>
                    <a:latin typeface="Arial Narrow"/>
                    <a:cs typeface="Arial Narrow"/>
                  </a:rPr>
                  <a:t>22%</a:t>
                </a:r>
                <a:endParaRPr lang="en-US" altLang="en-US" sz="1600" dirty="0">
                  <a:solidFill>
                    <a:srgbClr val="262626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693287" name="Rectangle 39"/>
              <p:cNvSpPr>
                <a:spLocks noChangeArrowheads="1"/>
              </p:cNvSpPr>
              <p:nvPr/>
            </p:nvSpPr>
            <p:spPr bwMode="auto">
              <a:xfrm>
                <a:off x="1717" y="2292"/>
                <a:ext cx="16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600" b="1" dirty="0">
                    <a:solidFill>
                      <a:srgbClr val="262626"/>
                    </a:solidFill>
                    <a:latin typeface="Arial Narrow"/>
                    <a:cs typeface="Arial Narrow"/>
                  </a:rPr>
                  <a:t>20%</a:t>
                </a:r>
                <a:endParaRPr lang="en-US" altLang="en-US" sz="1600" dirty="0">
                  <a:solidFill>
                    <a:srgbClr val="262626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693288" name="Rectangle 40"/>
              <p:cNvSpPr>
                <a:spLocks noChangeArrowheads="1"/>
              </p:cNvSpPr>
              <p:nvPr/>
            </p:nvSpPr>
            <p:spPr bwMode="auto">
              <a:xfrm>
                <a:off x="2383" y="2617"/>
                <a:ext cx="16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600" b="1" dirty="0">
                    <a:solidFill>
                      <a:srgbClr val="262626"/>
                    </a:solidFill>
                    <a:latin typeface="Arial Narrow"/>
                    <a:cs typeface="Arial Narrow"/>
                  </a:rPr>
                  <a:t>15%</a:t>
                </a:r>
                <a:endParaRPr lang="en-US" altLang="en-US" sz="1600" dirty="0">
                  <a:solidFill>
                    <a:srgbClr val="262626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693289" name="Rectangle 41"/>
              <p:cNvSpPr>
                <a:spLocks noChangeArrowheads="1"/>
              </p:cNvSpPr>
              <p:nvPr/>
            </p:nvSpPr>
            <p:spPr bwMode="auto">
              <a:xfrm>
                <a:off x="3049" y="2808"/>
                <a:ext cx="16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600" b="1" dirty="0">
                    <a:solidFill>
                      <a:srgbClr val="262626"/>
                    </a:solidFill>
                    <a:latin typeface="Arial Narrow"/>
                    <a:cs typeface="Arial Narrow"/>
                  </a:rPr>
                  <a:t>12%</a:t>
                </a:r>
                <a:endParaRPr lang="en-US" altLang="en-US" sz="1600" dirty="0">
                  <a:solidFill>
                    <a:srgbClr val="262626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693290" name="Rectangle 42"/>
              <p:cNvSpPr>
                <a:spLocks noChangeArrowheads="1"/>
              </p:cNvSpPr>
              <p:nvPr/>
            </p:nvSpPr>
            <p:spPr bwMode="auto">
              <a:xfrm>
                <a:off x="3717" y="2938"/>
                <a:ext cx="16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600" b="1" dirty="0">
                    <a:solidFill>
                      <a:srgbClr val="262626"/>
                    </a:solidFill>
                    <a:latin typeface="Arial Narrow"/>
                    <a:cs typeface="Arial Narrow"/>
                  </a:rPr>
                  <a:t>10%</a:t>
                </a:r>
                <a:endParaRPr lang="en-US" altLang="en-US" sz="1600" dirty="0">
                  <a:solidFill>
                    <a:srgbClr val="262626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693291" name="Rectangle 43"/>
              <p:cNvSpPr>
                <a:spLocks noChangeArrowheads="1"/>
              </p:cNvSpPr>
              <p:nvPr/>
            </p:nvSpPr>
            <p:spPr bwMode="auto">
              <a:xfrm>
                <a:off x="4403" y="3129"/>
                <a:ext cx="12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600" b="1" dirty="0">
                    <a:solidFill>
                      <a:srgbClr val="262626"/>
                    </a:solidFill>
                    <a:latin typeface="Arial Narrow"/>
                    <a:cs typeface="Arial Narrow"/>
                  </a:rPr>
                  <a:t>7%</a:t>
                </a:r>
                <a:endParaRPr lang="en-US" altLang="en-US" sz="1600" dirty="0">
                  <a:solidFill>
                    <a:srgbClr val="262626"/>
                  </a:solidFill>
                  <a:latin typeface="Arial Narrow"/>
                  <a:cs typeface="Arial Narrow"/>
                </a:endParaRPr>
              </a:p>
            </p:txBody>
          </p:sp>
        </p:grpSp>
      </p:grpSp>
      <p:grpSp>
        <p:nvGrpSpPr>
          <p:cNvPr id="693343" name="Group 95"/>
          <p:cNvGrpSpPr>
            <a:grpSpLocks/>
          </p:cNvGrpSpPr>
          <p:nvPr/>
        </p:nvGrpSpPr>
        <p:grpSpPr bwMode="auto">
          <a:xfrm>
            <a:off x="1518316" y="1600298"/>
            <a:ext cx="7132623" cy="4200528"/>
            <a:chOff x="1226" y="1121"/>
            <a:chExt cx="3525" cy="2646"/>
          </a:xfrm>
        </p:grpSpPr>
        <p:grpSp>
          <p:nvGrpSpPr>
            <p:cNvPr id="693339" name="Group 91"/>
            <p:cNvGrpSpPr>
              <a:grpSpLocks/>
            </p:cNvGrpSpPr>
            <p:nvPr/>
          </p:nvGrpSpPr>
          <p:grpSpPr bwMode="auto">
            <a:xfrm>
              <a:off x="1226" y="1314"/>
              <a:ext cx="3525" cy="2453"/>
              <a:chOff x="1226" y="1314"/>
              <a:chExt cx="3525" cy="2453"/>
            </a:xfrm>
          </p:grpSpPr>
          <p:sp>
            <p:nvSpPr>
              <p:cNvPr id="693262" name="Rectangle 14"/>
              <p:cNvSpPr>
                <a:spLocks noChangeArrowheads="1"/>
              </p:cNvSpPr>
              <p:nvPr/>
            </p:nvSpPr>
            <p:spPr bwMode="auto">
              <a:xfrm>
                <a:off x="1226" y="1314"/>
                <a:ext cx="192" cy="2453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600">
                  <a:solidFill>
                    <a:srgbClr val="262626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693263" name="Rectangle 15"/>
              <p:cNvSpPr>
                <a:spLocks noChangeArrowheads="1"/>
              </p:cNvSpPr>
              <p:nvPr/>
            </p:nvSpPr>
            <p:spPr bwMode="auto">
              <a:xfrm>
                <a:off x="1895" y="2864"/>
                <a:ext cx="186" cy="903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600">
                  <a:solidFill>
                    <a:srgbClr val="262626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693264" name="Rectangle 16"/>
              <p:cNvSpPr>
                <a:spLocks noChangeArrowheads="1"/>
              </p:cNvSpPr>
              <p:nvPr/>
            </p:nvSpPr>
            <p:spPr bwMode="auto">
              <a:xfrm>
                <a:off x="2558" y="3447"/>
                <a:ext cx="192" cy="320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600">
                  <a:solidFill>
                    <a:srgbClr val="262626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693265" name="Rectangle 17"/>
              <p:cNvSpPr>
                <a:spLocks noChangeArrowheads="1"/>
              </p:cNvSpPr>
              <p:nvPr/>
            </p:nvSpPr>
            <p:spPr bwMode="auto">
              <a:xfrm>
                <a:off x="3227" y="3643"/>
                <a:ext cx="192" cy="124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600">
                  <a:solidFill>
                    <a:srgbClr val="262626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693266" name="Rectangle 18"/>
              <p:cNvSpPr>
                <a:spLocks noChangeArrowheads="1"/>
              </p:cNvSpPr>
              <p:nvPr/>
            </p:nvSpPr>
            <p:spPr bwMode="auto">
              <a:xfrm>
                <a:off x="3896" y="2959"/>
                <a:ext cx="186" cy="808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600">
                  <a:solidFill>
                    <a:srgbClr val="262626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693267" name="Rectangle 19"/>
              <p:cNvSpPr>
                <a:spLocks noChangeArrowheads="1"/>
              </p:cNvSpPr>
              <p:nvPr/>
            </p:nvSpPr>
            <p:spPr bwMode="auto">
              <a:xfrm>
                <a:off x="4559" y="3036"/>
                <a:ext cx="192" cy="731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600">
                  <a:solidFill>
                    <a:srgbClr val="262626"/>
                  </a:solidFill>
                  <a:latin typeface="Arial Narrow"/>
                  <a:cs typeface="Arial Narrow"/>
                </a:endParaRPr>
              </a:p>
            </p:txBody>
          </p:sp>
        </p:grpSp>
        <p:grpSp>
          <p:nvGrpSpPr>
            <p:cNvPr id="693342" name="Group 94"/>
            <p:cNvGrpSpPr>
              <a:grpSpLocks/>
            </p:cNvGrpSpPr>
            <p:nvPr/>
          </p:nvGrpSpPr>
          <p:grpSpPr bwMode="auto">
            <a:xfrm>
              <a:off x="1235" y="1121"/>
              <a:ext cx="3502" cy="2484"/>
              <a:chOff x="1235" y="1121"/>
              <a:chExt cx="3502" cy="2484"/>
            </a:xfrm>
          </p:grpSpPr>
          <p:sp>
            <p:nvSpPr>
              <p:cNvPr id="693292" name="Rectangle 44"/>
              <p:cNvSpPr>
                <a:spLocks noChangeArrowheads="1"/>
              </p:cNvSpPr>
              <p:nvPr/>
            </p:nvSpPr>
            <p:spPr bwMode="auto">
              <a:xfrm>
                <a:off x="1235" y="1121"/>
                <a:ext cx="16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600" b="1" dirty="0">
                    <a:solidFill>
                      <a:srgbClr val="262626"/>
                    </a:solidFill>
                    <a:latin typeface="Arial Narrow"/>
                    <a:cs typeface="Arial Narrow"/>
                  </a:rPr>
                  <a:t>38%</a:t>
                </a:r>
                <a:endParaRPr lang="en-US" altLang="en-US" sz="1600" dirty="0">
                  <a:solidFill>
                    <a:srgbClr val="262626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693293" name="Rectangle 45"/>
              <p:cNvSpPr>
                <a:spLocks noChangeArrowheads="1"/>
              </p:cNvSpPr>
              <p:nvPr/>
            </p:nvSpPr>
            <p:spPr bwMode="auto">
              <a:xfrm>
                <a:off x="1908" y="2670"/>
                <a:ext cx="16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600" b="1" dirty="0">
                    <a:solidFill>
                      <a:srgbClr val="262626"/>
                    </a:solidFill>
                    <a:latin typeface="Arial Narrow"/>
                    <a:cs typeface="Arial Narrow"/>
                  </a:rPr>
                  <a:t>14%</a:t>
                </a:r>
                <a:endParaRPr lang="en-US" altLang="en-US" sz="1600" dirty="0">
                  <a:solidFill>
                    <a:srgbClr val="262626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693294" name="Rectangle 46"/>
              <p:cNvSpPr>
                <a:spLocks noChangeArrowheads="1"/>
              </p:cNvSpPr>
              <p:nvPr/>
            </p:nvSpPr>
            <p:spPr bwMode="auto">
              <a:xfrm>
                <a:off x="2601" y="3254"/>
                <a:ext cx="12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600" b="1" dirty="0">
                    <a:solidFill>
                      <a:srgbClr val="262626"/>
                    </a:solidFill>
                    <a:latin typeface="Arial Narrow"/>
                    <a:cs typeface="Arial Narrow"/>
                  </a:rPr>
                  <a:t>5%</a:t>
                </a:r>
                <a:endParaRPr lang="en-US" altLang="en-US" sz="1600" dirty="0">
                  <a:solidFill>
                    <a:srgbClr val="262626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693295" name="Rectangle 47"/>
              <p:cNvSpPr>
                <a:spLocks noChangeArrowheads="1"/>
              </p:cNvSpPr>
              <p:nvPr/>
            </p:nvSpPr>
            <p:spPr bwMode="auto">
              <a:xfrm>
                <a:off x="3258" y="3450"/>
                <a:ext cx="12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600" b="1" dirty="0">
                    <a:solidFill>
                      <a:srgbClr val="262626"/>
                    </a:solidFill>
                    <a:latin typeface="Arial Narrow"/>
                    <a:cs typeface="Arial Narrow"/>
                  </a:rPr>
                  <a:t>2%</a:t>
                </a:r>
                <a:endParaRPr lang="en-US" altLang="en-US" sz="1600" dirty="0">
                  <a:solidFill>
                    <a:srgbClr val="262626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693296" name="Rectangle 48"/>
              <p:cNvSpPr>
                <a:spLocks noChangeArrowheads="1"/>
              </p:cNvSpPr>
              <p:nvPr/>
            </p:nvSpPr>
            <p:spPr bwMode="auto">
              <a:xfrm>
                <a:off x="3912" y="2766"/>
                <a:ext cx="16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600" b="1">
                    <a:solidFill>
                      <a:srgbClr val="262626"/>
                    </a:solidFill>
                    <a:latin typeface="Arial Narrow"/>
                    <a:cs typeface="Arial Narrow"/>
                  </a:rPr>
                  <a:t>13%</a:t>
                </a:r>
                <a:endParaRPr lang="en-US" altLang="en-US" sz="1600">
                  <a:solidFill>
                    <a:srgbClr val="262626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693297" name="Rectangle 49"/>
              <p:cNvSpPr>
                <a:spLocks noChangeArrowheads="1"/>
              </p:cNvSpPr>
              <p:nvPr/>
            </p:nvSpPr>
            <p:spPr bwMode="auto">
              <a:xfrm>
                <a:off x="4575" y="2842"/>
                <a:ext cx="16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600" b="1" dirty="0">
                    <a:solidFill>
                      <a:srgbClr val="262626"/>
                    </a:solidFill>
                    <a:latin typeface="Arial Narrow"/>
                    <a:cs typeface="Arial Narrow"/>
                  </a:rPr>
                  <a:t>11%</a:t>
                </a:r>
                <a:endParaRPr lang="en-US" altLang="en-US" sz="1600" dirty="0">
                  <a:solidFill>
                    <a:srgbClr val="262626"/>
                  </a:solidFill>
                  <a:latin typeface="Arial Narrow"/>
                  <a:cs typeface="Arial Narrow"/>
                </a:endParaRPr>
              </a:p>
            </p:txBody>
          </p:sp>
        </p:grpSp>
      </p:grpSp>
      <p:grpSp>
        <p:nvGrpSpPr>
          <p:cNvPr id="693337" name="Group 89"/>
          <p:cNvGrpSpPr>
            <a:grpSpLocks/>
          </p:cNvGrpSpPr>
          <p:nvPr/>
        </p:nvGrpSpPr>
        <p:grpSpPr bwMode="auto">
          <a:xfrm>
            <a:off x="434041" y="2157134"/>
            <a:ext cx="8440737" cy="4356101"/>
            <a:chOff x="264" y="1500"/>
            <a:chExt cx="5317" cy="2744"/>
          </a:xfrm>
        </p:grpSpPr>
        <p:grpSp>
          <p:nvGrpSpPr>
            <p:cNvPr id="693336" name="Group 88"/>
            <p:cNvGrpSpPr>
              <a:grpSpLocks/>
            </p:cNvGrpSpPr>
            <p:nvPr/>
          </p:nvGrpSpPr>
          <p:grpSpPr bwMode="auto">
            <a:xfrm>
              <a:off x="676" y="3805"/>
              <a:ext cx="4815" cy="439"/>
              <a:chOff x="676" y="3805"/>
              <a:chExt cx="4815" cy="439"/>
            </a:xfrm>
          </p:grpSpPr>
          <p:sp>
            <p:nvSpPr>
              <p:cNvPr id="693307" name="Rectangle 59"/>
              <p:cNvSpPr>
                <a:spLocks noChangeArrowheads="1"/>
              </p:cNvSpPr>
              <p:nvPr/>
            </p:nvSpPr>
            <p:spPr bwMode="auto">
              <a:xfrm>
                <a:off x="676" y="3832"/>
                <a:ext cx="47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600" b="1" dirty="0">
                    <a:solidFill>
                      <a:srgbClr val="262626"/>
                    </a:solidFill>
                    <a:latin typeface="Arial Narrow"/>
                    <a:cs typeface="Arial Narrow"/>
                  </a:rPr>
                  <a:t>Hospitals</a:t>
                </a:r>
                <a:endParaRPr lang="en-US" altLang="en-US" sz="1600" dirty="0">
                  <a:solidFill>
                    <a:srgbClr val="262626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693308" name="Rectangle 60"/>
              <p:cNvSpPr>
                <a:spLocks noChangeArrowheads="1"/>
              </p:cNvSpPr>
              <p:nvPr/>
            </p:nvSpPr>
            <p:spPr bwMode="auto">
              <a:xfrm>
                <a:off x="1429" y="3824"/>
                <a:ext cx="601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600" b="1" dirty="0">
                    <a:solidFill>
                      <a:srgbClr val="262626"/>
                    </a:solidFill>
                    <a:latin typeface="Arial Narrow"/>
                    <a:cs typeface="Arial Narrow"/>
                  </a:rPr>
                  <a:t>Educational</a:t>
                </a:r>
                <a:endParaRPr lang="en-US" altLang="en-US" sz="1600" dirty="0">
                  <a:solidFill>
                    <a:srgbClr val="262626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693309" name="Rectangle 61"/>
              <p:cNvSpPr>
                <a:spLocks noChangeArrowheads="1"/>
              </p:cNvSpPr>
              <p:nvPr/>
            </p:nvSpPr>
            <p:spPr bwMode="auto">
              <a:xfrm>
                <a:off x="1516" y="3963"/>
                <a:ext cx="424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600" b="1" dirty="0">
                    <a:solidFill>
                      <a:srgbClr val="262626"/>
                    </a:solidFill>
                    <a:latin typeface="Arial Narrow"/>
                    <a:cs typeface="Arial Narrow"/>
                  </a:rPr>
                  <a:t>s</a:t>
                </a:r>
                <a:r>
                  <a:rPr lang="en-US" altLang="en-US" sz="1600" b="1" dirty="0" smtClean="0">
                    <a:solidFill>
                      <a:srgbClr val="262626"/>
                    </a:solidFill>
                    <a:latin typeface="Arial Narrow"/>
                    <a:cs typeface="Arial Narrow"/>
                  </a:rPr>
                  <a:t>ervices</a:t>
                </a:r>
                <a:endParaRPr lang="en-US" altLang="en-US" sz="1600" dirty="0">
                  <a:solidFill>
                    <a:srgbClr val="262626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693310" name="Rectangle 62"/>
              <p:cNvSpPr>
                <a:spLocks noChangeArrowheads="1"/>
              </p:cNvSpPr>
              <p:nvPr/>
            </p:nvSpPr>
            <p:spPr bwMode="auto">
              <a:xfrm>
                <a:off x="2266" y="3824"/>
                <a:ext cx="624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600" b="1">
                    <a:solidFill>
                      <a:srgbClr val="262626"/>
                    </a:solidFill>
                    <a:latin typeface="Arial Narrow"/>
                    <a:cs typeface="Arial Narrow"/>
                  </a:rPr>
                  <a:t>Membership</a:t>
                </a:r>
                <a:endParaRPr lang="en-US" altLang="en-US" sz="1600">
                  <a:solidFill>
                    <a:srgbClr val="262626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693311" name="Rectangle 63"/>
              <p:cNvSpPr>
                <a:spLocks noChangeArrowheads="1"/>
              </p:cNvSpPr>
              <p:nvPr/>
            </p:nvSpPr>
            <p:spPr bwMode="auto">
              <a:xfrm>
                <a:off x="2226" y="3970"/>
                <a:ext cx="68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600" b="1" dirty="0">
                    <a:solidFill>
                      <a:srgbClr val="262626"/>
                    </a:solidFill>
                    <a:latin typeface="Arial Narrow"/>
                    <a:cs typeface="Arial Narrow"/>
                  </a:rPr>
                  <a:t>o</a:t>
                </a:r>
                <a:r>
                  <a:rPr lang="en-US" altLang="en-US" sz="1600" b="1" dirty="0" smtClean="0">
                    <a:solidFill>
                      <a:srgbClr val="262626"/>
                    </a:solidFill>
                    <a:latin typeface="Arial Narrow"/>
                    <a:cs typeface="Arial Narrow"/>
                  </a:rPr>
                  <a:t>rganizations</a:t>
                </a:r>
                <a:endParaRPr lang="en-US" altLang="en-US" sz="1600" dirty="0">
                  <a:solidFill>
                    <a:srgbClr val="262626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693312" name="Rectangle 64"/>
              <p:cNvSpPr>
                <a:spLocks noChangeArrowheads="1"/>
              </p:cNvSpPr>
              <p:nvPr/>
            </p:nvSpPr>
            <p:spPr bwMode="auto">
              <a:xfrm>
                <a:off x="3102" y="3815"/>
                <a:ext cx="63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600" b="1" dirty="0">
                    <a:solidFill>
                      <a:srgbClr val="262626"/>
                    </a:solidFill>
                    <a:latin typeface="Arial Narrow"/>
                    <a:cs typeface="Arial Narrow"/>
                  </a:rPr>
                  <a:t>Professional</a:t>
                </a:r>
                <a:endParaRPr lang="en-US" altLang="en-US" sz="1600" dirty="0">
                  <a:solidFill>
                    <a:srgbClr val="262626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693313" name="Rectangle 65"/>
              <p:cNvSpPr>
                <a:spLocks noChangeArrowheads="1"/>
              </p:cNvSpPr>
              <p:nvPr/>
            </p:nvSpPr>
            <p:spPr bwMode="auto">
              <a:xfrm>
                <a:off x="3126" y="3952"/>
                <a:ext cx="565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600" b="1" dirty="0" smtClean="0">
                    <a:solidFill>
                      <a:srgbClr val="262626"/>
                    </a:solidFill>
                    <a:latin typeface="Arial Narrow"/>
                    <a:cs typeface="Arial Narrow"/>
                  </a:rPr>
                  <a:t>&amp; </a:t>
                </a:r>
                <a:r>
                  <a:rPr lang="en-US" altLang="en-US" sz="1600" b="1" dirty="0">
                    <a:solidFill>
                      <a:srgbClr val="262626"/>
                    </a:solidFill>
                    <a:latin typeface="Arial Narrow"/>
                    <a:cs typeface="Arial Narrow"/>
                  </a:rPr>
                  <a:t>t</a:t>
                </a:r>
                <a:r>
                  <a:rPr lang="en-US" altLang="en-US" sz="1600" b="1" dirty="0" smtClean="0">
                    <a:solidFill>
                      <a:srgbClr val="262626"/>
                    </a:solidFill>
                    <a:latin typeface="Arial Narrow"/>
                    <a:cs typeface="Arial Narrow"/>
                  </a:rPr>
                  <a:t>echnical</a:t>
                </a:r>
                <a:endParaRPr lang="en-US" altLang="en-US" sz="1600" dirty="0">
                  <a:solidFill>
                    <a:srgbClr val="262626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693314" name="Rectangle 66"/>
              <p:cNvSpPr>
                <a:spLocks noChangeArrowheads="1"/>
              </p:cNvSpPr>
              <p:nvPr/>
            </p:nvSpPr>
            <p:spPr bwMode="auto">
              <a:xfrm>
                <a:off x="3197" y="4089"/>
                <a:ext cx="424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600" b="1" dirty="0">
                    <a:solidFill>
                      <a:srgbClr val="262626"/>
                    </a:solidFill>
                    <a:latin typeface="Arial Narrow"/>
                    <a:cs typeface="Arial Narrow"/>
                  </a:rPr>
                  <a:t>s</a:t>
                </a:r>
                <a:r>
                  <a:rPr lang="en-US" altLang="en-US" sz="1600" b="1" dirty="0" smtClean="0">
                    <a:solidFill>
                      <a:srgbClr val="262626"/>
                    </a:solidFill>
                    <a:latin typeface="Arial Narrow"/>
                    <a:cs typeface="Arial Narrow"/>
                  </a:rPr>
                  <a:t>ervices</a:t>
                </a:r>
                <a:endParaRPr lang="en-US" altLang="en-US" sz="1600" dirty="0">
                  <a:solidFill>
                    <a:srgbClr val="262626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693315" name="Rectangle 67"/>
              <p:cNvSpPr>
                <a:spLocks noChangeArrowheads="1"/>
              </p:cNvSpPr>
              <p:nvPr/>
            </p:nvSpPr>
            <p:spPr bwMode="auto">
              <a:xfrm>
                <a:off x="4147" y="3813"/>
                <a:ext cx="31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600" b="1" dirty="0">
                    <a:solidFill>
                      <a:srgbClr val="262626"/>
                    </a:solidFill>
                    <a:latin typeface="Arial Narrow"/>
                    <a:cs typeface="Arial Narrow"/>
                  </a:rPr>
                  <a:t>Social</a:t>
                </a:r>
                <a:endParaRPr lang="en-US" altLang="en-US" sz="1600" dirty="0">
                  <a:solidFill>
                    <a:srgbClr val="262626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693316" name="Rectangle 68"/>
              <p:cNvSpPr>
                <a:spLocks noChangeArrowheads="1"/>
              </p:cNvSpPr>
              <p:nvPr/>
            </p:nvSpPr>
            <p:spPr bwMode="auto">
              <a:xfrm>
                <a:off x="4069" y="3959"/>
                <a:ext cx="54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600" b="1" dirty="0">
                    <a:solidFill>
                      <a:srgbClr val="262626"/>
                    </a:solidFill>
                    <a:latin typeface="Arial Narrow"/>
                    <a:cs typeface="Arial Narrow"/>
                  </a:rPr>
                  <a:t>a</a:t>
                </a:r>
                <a:r>
                  <a:rPr lang="en-US" altLang="en-US" sz="1600" b="1" dirty="0" smtClean="0">
                    <a:solidFill>
                      <a:srgbClr val="262626"/>
                    </a:solidFill>
                    <a:latin typeface="Arial Narrow"/>
                    <a:cs typeface="Arial Narrow"/>
                  </a:rPr>
                  <a:t>ssistance</a:t>
                </a:r>
                <a:endParaRPr lang="en-US" altLang="en-US" sz="1600" dirty="0">
                  <a:solidFill>
                    <a:srgbClr val="262626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693317" name="Rectangle 69"/>
              <p:cNvSpPr>
                <a:spLocks noChangeArrowheads="1"/>
              </p:cNvSpPr>
              <p:nvPr/>
            </p:nvSpPr>
            <p:spPr bwMode="auto">
              <a:xfrm>
                <a:off x="4904" y="3805"/>
                <a:ext cx="50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600" b="1" dirty="0">
                    <a:solidFill>
                      <a:srgbClr val="262626"/>
                    </a:solidFill>
                    <a:latin typeface="Arial Narrow"/>
                    <a:cs typeface="Arial Narrow"/>
                  </a:rPr>
                  <a:t>Nursing </a:t>
                </a:r>
                <a:r>
                  <a:rPr lang="en-US" altLang="en-US" sz="1600" b="1" dirty="0" smtClean="0">
                    <a:solidFill>
                      <a:srgbClr val="262626"/>
                    </a:solidFill>
                    <a:latin typeface="Arial Narrow"/>
                    <a:cs typeface="Arial Narrow"/>
                  </a:rPr>
                  <a:t>&amp;</a:t>
                </a:r>
                <a:endParaRPr lang="en-US" altLang="en-US" sz="1600" dirty="0">
                  <a:solidFill>
                    <a:srgbClr val="262626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693318" name="Rectangle 70"/>
              <p:cNvSpPr>
                <a:spLocks noChangeArrowheads="1"/>
              </p:cNvSpPr>
              <p:nvPr/>
            </p:nvSpPr>
            <p:spPr bwMode="auto">
              <a:xfrm>
                <a:off x="4887" y="3938"/>
                <a:ext cx="53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600" b="1" dirty="0">
                    <a:solidFill>
                      <a:srgbClr val="262626"/>
                    </a:solidFill>
                    <a:latin typeface="Arial Narrow"/>
                    <a:cs typeface="Arial Narrow"/>
                  </a:rPr>
                  <a:t>r</a:t>
                </a:r>
                <a:r>
                  <a:rPr lang="en-US" altLang="en-US" sz="1600" b="1" dirty="0" smtClean="0">
                    <a:solidFill>
                      <a:srgbClr val="262626"/>
                    </a:solidFill>
                    <a:latin typeface="Arial Narrow"/>
                    <a:cs typeface="Arial Narrow"/>
                  </a:rPr>
                  <a:t>esidential</a:t>
                </a:r>
                <a:endParaRPr lang="en-US" altLang="en-US" sz="1600" dirty="0">
                  <a:solidFill>
                    <a:srgbClr val="262626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693319" name="Rectangle 71"/>
              <p:cNvSpPr>
                <a:spLocks noChangeArrowheads="1"/>
              </p:cNvSpPr>
              <p:nvPr/>
            </p:nvSpPr>
            <p:spPr bwMode="auto">
              <a:xfrm>
                <a:off x="4819" y="4069"/>
                <a:ext cx="67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600" b="1" dirty="0">
                    <a:solidFill>
                      <a:srgbClr val="262626"/>
                    </a:solidFill>
                    <a:latin typeface="Arial Narrow"/>
                    <a:cs typeface="Arial Narrow"/>
                  </a:rPr>
                  <a:t>c</a:t>
                </a:r>
                <a:r>
                  <a:rPr lang="en-US" altLang="en-US" sz="1600" b="1" dirty="0" smtClean="0">
                    <a:solidFill>
                      <a:srgbClr val="262626"/>
                    </a:solidFill>
                    <a:latin typeface="Arial Narrow"/>
                    <a:cs typeface="Arial Narrow"/>
                  </a:rPr>
                  <a:t>are </a:t>
                </a:r>
                <a:r>
                  <a:rPr lang="en-US" altLang="en-US" sz="1600" b="1" dirty="0">
                    <a:solidFill>
                      <a:srgbClr val="262626"/>
                    </a:solidFill>
                    <a:latin typeface="Arial Narrow"/>
                    <a:cs typeface="Arial Narrow"/>
                  </a:rPr>
                  <a:t>f</a:t>
                </a:r>
                <a:r>
                  <a:rPr lang="en-US" altLang="en-US" sz="1600" b="1" dirty="0" smtClean="0">
                    <a:solidFill>
                      <a:srgbClr val="262626"/>
                    </a:solidFill>
                    <a:latin typeface="Arial Narrow"/>
                    <a:cs typeface="Arial Narrow"/>
                  </a:rPr>
                  <a:t>acilities</a:t>
                </a:r>
                <a:endParaRPr lang="en-US" altLang="en-US" sz="1600" dirty="0">
                  <a:solidFill>
                    <a:srgbClr val="262626"/>
                  </a:solidFill>
                  <a:latin typeface="Arial Narrow"/>
                  <a:cs typeface="Arial Narrow"/>
                </a:endParaRPr>
              </a:p>
            </p:txBody>
          </p:sp>
        </p:grpSp>
        <p:grpSp>
          <p:nvGrpSpPr>
            <p:cNvPr id="693333" name="Group 85"/>
            <p:cNvGrpSpPr>
              <a:grpSpLocks/>
            </p:cNvGrpSpPr>
            <p:nvPr/>
          </p:nvGrpSpPr>
          <p:grpSpPr bwMode="auto">
            <a:xfrm>
              <a:off x="264" y="1500"/>
              <a:ext cx="5317" cy="2292"/>
              <a:chOff x="264" y="1500"/>
              <a:chExt cx="5317" cy="2292"/>
            </a:xfrm>
          </p:grpSpPr>
          <p:grpSp>
            <p:nvGrpSpPr>
              <p:cNvPr id="693332" name="Group 84"/>
              <p:cNvGrpSpPr>
                <a:grpSpLocks/>
              </p:cNvGrpSpPr>
              <p:nvPr/>
            </p:nvGrpSpPr>
            <p:grpSpPr bwMode="auto">
              <a:xfrm>
                <a:off x="264" y="1500"/>
                <a:ext cx="5317" cy="2292"/>
                <a:chOff x="264" y="1500"/>
                <a:chExt cx="5317" cy="2292"/>
              </a:xfrm>
            </p:grpSpPr>
            <p:sp>
              <p:nvSpPr>
                <p:cNvPr id="693278" name="Line 30"/>
                <p:cNvSpPr>
                  <a:spLocks noChangeShapeType="1"/>
                </p:cNvSpPr>
                <p:nvPr/>
              </p:nvSpPr>
              <p:spPr bwMode="auto">
                <a:xfrm>
                  <a:off x="489" y="3792"/>
                  <a:ext cx="5092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262626"/>
                    </a:solidFill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693320" name="Rectangle 72"/>
                <p:cNvSpPr>
                  <a:spLocks noChangeArrowheads="1"/>
                </p:cNvSpPr>
                <p:nvPr/>
              </p:nvSpPr>
              <p:spPr bwMode="auto">
                <a:xfrm rot="16200000">
                  <a:off x="-539" y="2303"/>
                  <a:ext cx="1762" cy="1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1600" dirty="0">
                      <a:solidFill>
                        <a:srgbClr val="262626"/>
                      </a:solidFill>
                      <a:latin typeface="Arial Narrow"/>
                      <a:cs typeface="Arial Narrow"/>
                    </a:rPr>
                    <a:t>Percent of total nonprofit employment</a:t>
                  </a:r>
                </a:p>
              </p:txBody>
            </p:sp>
          </p:grpSp>
          <p:sp>
            <p:nvSpPr>
              <p:cNvPr id="693322" name="Rectangle 74"/>
              <p:cNvSpPr>
                <a:spLocks noChangeArrowheads="1"/>
              </p:cNvSpPr>
              <p:nvPr/>
            </p:nvSpPr>
            <p:spPr bwMode="auto">
              <a:xfrm flipV="1">
                <a:off x="2616" y="1581"/>
                <a:ext cx="115" cy="115"/>
              </a:xfrm>
              <a:prstGeom prst="rect">
                <a:avLst/>
              </a:prstGeom>
              <a:solidFill>
                <a:srgbClr val="00A1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262626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693323" name="Rectangle 75"/>
              <p:cNvSpPr>
                <a:spLocks noChangeArrowheads="1"/>
              </p:cNvSpPr>
              <p:nvPr/>
            </p:nvSpPr>
            <p:spPr bwMode="auto">
              <a:xfrm>
                <a:off x="2778" y="1532"/>
                <a:ext cx="1135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b="1" dirty="0">
                    <a:solidFill>
                      <a:srgbClr val="262626"/>
                    </a:solidFill>
                    <a:latin typeface="Arial Narrow"/>
                    <a:cs typeface="Arial Narrow"/>
                  </a:rPr>
                  <a:t>Greater Washington</a:t>
                </a:r>
                <a:endParaRPr lang="en-US" altLang="en-US" dirty="0">
                  <a:solidFill>
                    <a:srgbClr val="262626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693324" name="Rectangle 76"/>
              <p:cNvSpPr>
                <a:spLocks noChangeArrowheads="1"/>
              </p:cNvSpPr>
              <p:nvPr/>
            </p:nvSpPr>
            <p:spPr bwMode="auto">
              <a:xfrm flipV="1">
                <a:off x="2615" y="1823"/>
                <a:ext cx="115" cy="116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262626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693325" name="Rectangle 77"/>
              <p:cNvSpPr>
                <a:spLocks noChangeArrowheads="1"/>
              </p:cNvSpPr>
              <p:nvPr/>
            </p:nvSpPr>
            <p:spPr bwMode="auto">
              <a:xfrm>
                <a:off x="2798" y="1779"/>
                <a:ext cx="762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b="1" dirty="0">
                    <a:solidFill>
                      <a:srgbClr val="262626"/>
                    </a:solidFill>
                    <a:latin typeface="Arial Narrow"/>
                    <a:cs typeface="Arial Narrow"/>
                  </a:rPr>
                  <a:t>United States</a:t>
                </a:r>
                <a:endParaRPr lang="en-US" altLang="en-US" dirty="0">
                  <a:solidFill>
                    <a:srgbClr val="262626"/>
                  </a:solidFill>
                  <a:latin typeface="Arial Narrow"/>
                  <a:cs typeface="Arial Narrow"/>
                </a:endParaRPr>
              </a:p>
            </p:txBody>
          </p:sp>
        </p:grpSp>
      </p:grpSp>
      <p:grpSp>
        <p:nvGrpSpPr>
          <p:cNvPr id="94" name="Group 93"/>
          <p:cNvGrpSpPr/>
          <p:nvPr/>
        </p:nvGrpSpPr>
        <p:grpSpPr>
          <a:xfrm>
            <a:off x="-11814" y="-19351"/>
            <a:ext cx="9177826" cy="1426911"/>
            <a:chOff x="-11814" y="-19351"/>
            <a:chExt cx="9177826" cy="1426911"/>
          </a:xfrm>
        </p:grpSpPr>
        <p:grpSp>
          <p:nvGrpSpPr>
            <p:cNvPr id="95" name="Group 10"/>
            <p:cNvGrpSpPr/>
            <p:nvPr/>
          </p:nvGrpSpPr>
          <p:grpSpPr>
            <a:xfrm>
              <a:off x="0" y="0"/>
              <a:ext cx="9144000" cy="1407560"/>
              <a:chOff x="0" y="0"/>
              <a:chExt cx="9144000" cy="1407560"/>
            </a:xfrm>
          </p:grpSpPr>
          <p:sp>
            <p:nvSpPr>
              <p:cNvPr id="97" name="Rectangle 96"/>
              <p:cNvSpPr/>
              <p:nvPr/>
            </p:nvSpPr>
            <p:spPr>
              <a:xfrm>
                <a:off x="0" y="0"/>
                <a:ext cx="9144000" cy="140756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 Box 16"/>
              <p:cNvSpPr txBox="1">
                <a:spLocks noChangeArrowheads="1"/>
              </p:cNvSpPr>
              <p:nvPr/>
            </p:nvSpPr>
            <p:spPr bwMode="auto">
              <a:xfrm>
                <a:off x="0" y="614734"/>
                <a:ext cx="9144000" cy="739931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noAutofit/>
              </a:bodyPr>
              <a:lstStyle/>
              <a:p>
                <a:pPr algn="ctr" eaLnBrk="0" hangingPunct="0">
                  <a:spcBef>
                    <a:spcPct val="50000"/>
                  </a:spcBef>
                  <a:tabLst>
                    <a:tab pos="7777163" algn="l"/>
                  </a:tabLst>
                  <a:defRPr/>
                </a:pPr>
                <a:r>
                  <a:rPr lang="en-US" sz="2400" cap="all" dirty="0">
                    <a:ln w="19050">
                      <a:noFill/>
                    </a:ln>
                    <a:latin typeface="Arial Narrow"/>
                    <a:cs typeface="Arial Narrow"/>
                  </a:rPr>
                  <a:t>Nonprofit Employment, by Field, </a:t>
                </a:r>
                <a:r>
                  <a:rPr lang="en-US" sz="2400" cap="all" dirty="0" smtClean="0">
                    <a:ln w="19050">
                      <a:noFill/>
                    </a:ln>
                    <a:latin typeface="Arial Narrow"/>
                    <a:cs typeface="Arial Narrow"/>
                  </a:rPr>
                  <a:t/>
                </a:r>
                <a:br>
                  <a:rPr lang="en-US" sz="2400" cap="all" dirty="0" smtClean="0">
                    <a:ln w="19050">
                      <a:noFill/>
                    </a:ln>
                    <a:latin typeface="Arial Narrow"/>
                    <a:cs typeface="Arial Narrow"/>
                  </a:rPr>
                </a:br>
                <a:r>
                  <a:rPr lang="en-US" sz="2400" cap="all" dirty="0" smtClean="0">
                    <a:ln w="19050">
                      <a:noFill/>
                    </a:ln>
                    <a:latin typeface="Arial Narrow"/>
                    <a:cs typeface="Arial Narrow"/>
                  </a:rPr>
                  <a:t>Greater Washington </a:t>
                </a:r>
                <a:r>
                  <a:rPr lang="en-US" sz="2400" cap="all" dirty="0">
                    <a:ln w="19050">
                      <a:noFill/>
                    </a:ln>
                    <a:latin typeface="Arial Narrow"/>
                    <a:cs typeface="Arial Narrow"/>
                  </a:rPr>
                  <a:t>Region vs. the Nation, 2003</a:t>
                </a:r>
              </a:p>
            </p:txBody>
          </p:sp>
        </p:grpSp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814" y="-19351"/>
              <a:ext cx="9177826" cy="655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767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69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"/>
                                        <p:tgtEl>
                                          <p:spTgt spid="69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1141" name="Group 5"/>
          <p:cNvGrpSpPr>
            <a:grpSpLocks/>
          </p:cNvGrpSpPr>
          <p:nvPr/>
        </p:nvGrpSpPr>
        <p:grpSpPr bwMode="auto">
          <a:xfrm>
            <a:off x="2965444" y="1907152"/>
            <a:ext cx="2968625" cy="4375539"/>
            <a:chOff x="1548" y="1399"/>
            <a:chExt cx="1870" cy="2292"/>
          </a:xfrm>
        </p:grpSpPr>
        <p:sp>
          <p:nvSpPr>
            <p:cNvPr id="731142" name="Rectangle 6"/>
            <p:cNvSpPr>
              <a:spLocks noChangeArrowheads="1"/>
            </p:cNvSpPr>
            <p:nvPr/>
          </p:nvSpPr>
          <p:spPr bwMode="auto">
            <a:xfrm>
              <a:off x="1548" y="3541"/>
              <a:ext cx="294" cy="126"/>
            </a:xfrm>
            <a:prstGeom prst="rect">
              <a:avLst/>
            </a:prstGeom>
            <a:solidFill>
              <a:srgbClr val="008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731143" name="Rectangle 7"/>
            <p:cNvSpPr>
              <a:spLocks noChangeArrowheads="1"/>
            </p:cNvSpPr>
            <p:nvPr/>
          </p:nvSpPr>
          <p:spPr bwMode="auto">
            <a:xfrm>
              <a:off x="1548" y="3115"/>
              <a:ext cx="96" cy="121"/>
            </a:xfrm>
            <a:prstGeom prst="rect">
              <a:avLst/>
            </a:prstGeom>
            <a:solidFill>
              <a:srgbClr val="008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731144" name="Rectangle 8"/>
            <p:cNvSpPr>
              <a:spLocks noChangeArrowheads="1"/>
            </p:cNvSpPr>
            <p:nvPr/>
          </p:nvSpPr>
          <p:spPr bwMode="auto">
            <a:xfrm>
              <a:off x="1548" y="2683"/>
              <a:ext cx="678" cy="127"/>
            </a:xfrm>
            <a:prstGeom prst="rect">
              <a:avLst/>
            </a:prstGeom>
            <a:solidFill>
              <a:srgbClr val="008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731145" name="Rectangle 9"/>
            <p:cNvSpPr>
              <a:spLocks noChangeArrowheads="1"/>
            </p:cNvSpPr>
            <p:nvPr/>
          </p:nvSpPr>
          <p:spPr bwMode="auto">
            <a:xfrm>
              <a:off x="1548" y="2257"/>
              <a:ext cx="1036" cy="121"/>
            </a:xfrm>
            <a:prstGeom prst="rect">
              <a:avLst/>
            </a:prstGeom>
            <a:solidFill>
              <a:srgbClr val="008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731146" name="Rectangle 10"/>
            <p:cNvSpPr>
              <a:spLocks noChangeArrowheads="1"/>
            </p:cNvSpPr>
            <p:nvPr/>
          </p:nvSpPr>
          <p:spPr bwMode="auto">
            <a:xfrm>
              <a:off x="1548" y="1825"/>
              <a:ext cx="1500" cy="127"/>
            </a:xfrm>
            <a:prstGeom prst="rect">
              <a:avLst/>
            </a:prstGeom>
            <a:solidFill>
              <a:srgbClr val="008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731147" name="Rectangle 11"/>
            <p:cNvSpPr>
              <a:spLocks noChangeArrowheads="1"/>
            </p:cNvSpPr>
            <p:nvPr/>
          </p:nvSpPr>
          <p:spPr bwMode="auto">
            <a:xfrm>
              <a:off x="1548" y="1399"/>
              <a:ext cx="1644" cy="121"/>
            </a:xfrm>
            <a:prstGeom prst="rect">
              <a:avLst/>
            </a:prstGeom>
            <a:solidFill>
              <a:srgbClr val="008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731148" name="Rectangle 12"/>
            <p:cNvSpPr>
              <a:spLocks noChangeArrowheads="1"/>
            </p:cNvSpPr>
            <p:nvPr/>
          </p:nvSpPr>
          <p:spPr bwMode="auto">
            <a:xfrm>
              <a:off x="1868" y="3546"/>
              <a:ext cx="14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 b="1">
                  <a:solidFill>
                    <a:srgbClr val="262626"/>
                  </a:solidFill>
                  <a:latin typeface="Arial Narrow"/>
                  <a:cs typeface="Arial Narrow"/>
                </a:rPr>
                <a:t>6%</a:t>
              </a:r>
              <a:endParaRPr lang="en-US" altLang="en-US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731149" name="Rectangle 13"/>
            <p:cNvSpPr>
              <a:spLocks noChangeArrowheads="1"/>
            </p:cNvSpPr>
            <p:nvPr/>
          </p:nvSpPr>
          <p:spPr bwMode="auto">
            <a:xfrm>
              <a:off x="1671" y="3115"/>
              <a:ext cx="14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 b="1">
                  <a:solidFill>
                    <a:srgbClr val="262626"/>
                  </a:solidFill>
                  <a:latin typeface="Arial Narrow"/>
                  <a:cs typeface="Arial Narrow"/>
                </a:rPr>
                <a:t>2%</a:t>
              </a:r>
              <a:endParaRPr lang="en-US" altLang="en-US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731150" name="Rectangle 14"/>
            <p:cNvSpPr>
              <a:spLocks noChangeArrowheads="1"/>
            </p:cNvSpPr>
            <p:nvPr/>
          </p:nvSpPr>
          <p:spPr bwMode="auto">
            <a:xfrm>
              <a:off x="2253" y="2688"/>
              <a:ext cx="19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 b="1">
                  <a:solidFill>
                    <a:srgbClr val="262626"/>
                  </a:solidFill>
                  <a:latin typeface="Arial Narrow"/>
                  <a:cs typeface="Arial Narrow"/>
                </a:rPr>
                <a:t>13%</a:t>
              </a:r>
              <a:endParaRPr lang="en-US" altLang="en-US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731151" name="Rectangle 15"/>
            <p:cNvSpPr>
              <a:spLocks noChangeArrowheads="1"/>
            </p:cNvSpPr>
            <p:nvPr/>
          </p:nvSpPr>
          <p:spPr bwMode="auto">
            <a:xfrm>
              <a:off x="2610" y="2257"/>
              <a:ext cx="19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 b="1">
                  <a:solidFill>
                    <a:srgbClr val="262626"/>
                  </a:solidFill>
                  <a:latin typeface="Arial Narrow"/>
                  <a:cs typeface="Arial Narrow"/>
                </a:rPr>
                <a:t>20%</a:t>
              </a:r>
              <a:endParaRPr lang="en-US" altLang="en-US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731152" name="Rectangle 16"/>
            <p:cNvSpPr>
              <a:spLocks noChangeArrowheads="1"/>
            </p:cNvSpPr>
            <p:nvPr/>
          </p:nvSpPr>
          <p:spPr bwMode="auto">
            <a:xfrm>
              <a:off x="3075" y="1831"/>
              <a:ext cx="19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 b="1">
                  <a:solidFill>
                    <a:srgbClr val="262626"/>
                  </a:solidFill>
                  <a:latin typeface="Arial Narrow"/>
                  <a:cs typeface="Arial Narrow"/>
                </a:rPr>
                <a:t>29%</a:t>
              </a:r>
              <a:endParaRPr lang="en-US" altLang="en-US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731153" name="Rectangle 17"/>
            <p:cNvSpPr>
              <a:spLocks noChangeArrowheads="1"/>
            </p:cNvSpPr>
            <p:nvPr/>
          </p:nvSpPr>
          <p:spPr bwMode="auto">
            <a:xfrm>
              <a:off x="3219" y="1399"/>
              <a:ext cx="19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 b="1">
                  <a:solidFill>
                    <a:srgbClr val="262626"/>
                  </a:solidFill>
                  <a:latin typeface="Arial Narrow"/>
                  <a:cs typeface="Arial Narrow"/>
                </a:rPr>
                <a:t>31%</a:t>
              </a:r>
              <a:endParaRPr lang="en-US" altLang="en-US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731154" name="Group 18"/>
          <p:cNvGrpSpPr>
            <a:grpSpLocks/>
          </p:cNvGrpSpPr>
          <p:nvPr/>
        </p:nvGrpSpPr>
        <p:grpSpPr bwMode="auto">
          <a:xfrm>
            <a:off x="2965444" y="1625419"/>
            <a:ext cx="5172075" cy="4365994"/>
            <a:chOff x="1548" y="1278"/>
            <a:chExt cx="3258" cy="2287"/>
          </a:xfrm>
        </p:grpSpPr>
        <p:sp>
          <p:nvSpPr>
            <p:cNvPr id="731155" name="Rectangle 19"/>
            <p:cNvSpPr>
              <a:spLocks noChangeArrowheads="1"/>
            </p:cNvSpPr>
            <p:nvPr/>
          </p:nvSpPr>
          <p:spPr bwMode="auto">
            <a:xfrm>
              <a:off x="1548" y="3420"/>
              <a:ext cx="288" cy="121"/>
            </a:xfrm>
            <a:prstGeom prst="rect">
              <a:avLst/>
            </a:prstGeom>
            <a:solidFill>
              <a:srgbClr val="FFD83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731156" name="Rectangle 20"/>
            <p:cNvSpPr>
              <a:spLocks noChangeArrowheads="1"/>
            </p:cNvSpPr>
            <p:nvPr/>
          </p:nvSpPr>
          <p:spPr bwMode="auto">
            <a:xfrm>
              <a:off x="1548" y="2994"/>
              <a:ext cx="75" cy="121"/>
            </a:xfrm>
            <a:prstGeom prst="rect">
              <a:avLst/>
            </a:prstGeom>
            <a:solidFill>
              <a:srgbClr val="FFD83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731157" name="Rectangle 21"/>
            <p:cNvSpPr>
              <a:spLocks noChangeArrowheads="1"/>
            </p:cNvSpPr>
            <p:nvPr/>
          </p:nvSpPr>
          <p:spPr bwMode="auto">
            <a:xfrm>
              <a:off x="1548" y="2562"/>
              <a:ext cx="609" cy="121"/>
            </a:xfrm>
            <a:prstGeom prst="rect">
              <a:avLst/>
            </a:prstGeom>
            <a:solidFill>
              <a:srgbClr val="FFD83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731158" name="Rectangle 22"/>
            <p:cNvSpPr>
              <a:spLocks noChangeArrowheads="1"/>
            </p:cNvSpPr>
            <p:nvPr/>
          </p:nvSpPr>
          <p:spPr bwMode="auto">
            <a:xfrm>
              <a:off x="1548" y="2136"/>
              <a:ext cx="609" cy="121"/>
            </a:xfrm>
            <a:prstGeom prst="rect">
              <a:avLst/>
            </a:prstGeom>
            <a:solidFill>
              <a:srgbClr val="FFD83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731159" name="Rectangle 23"/>
            <p:cNvSpPr>
              <a:spLocks noChangeArrowheads="1"/>
            </p:cNvSpPr>
            <p:nvPr/>
          </p:nvSpPr>
          <p:spPr bwMode="auto">
            <a:xfrm>
              <a:off x="1548" y="1704"/>
              <a:ext cx="641" cy="121"/>
            </a:xfrm>
            <a:prstGeom prst="rect">
              <a:avLst/>
            </a:prstGeom>
            <a:solidFill>
              <a:srgbClr val="FFD83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731160" name="Rectangle 24"/>
            <p:cNvSpPr>
              <a:spLocks noChangeArrowheads="1"/>
            </p:cNvSpPr>
            <p:nvPr/>
          </p:nvSpPr>
          <p:spPr bwMode="auto">
            <a:xfrm>
              <a:off x="1548" y="1278"/>
              <a:ext cx="3032" cy="121"/>
            </a:xfrm>
            <a:prstGeom prst="rect">
              <a:avLst/>
            </a:prstGeom>
            <a:solidFill>
              <a:srgbClr val="FFD83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731161" name="Rectangle 25"/>
            <p:cNvSpPr>
              <a:spLocks noChangeArrowheads="1"/>
            </p:cNvSpPr>
            <p:nvPr/>
          </p:nvSpPr>
          <p:spPr bwMode="auto">
            <a:xfrm>
              <a:off x="1863" y="3420"/>
              <a:ext cx="14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 b="1">
                  <a:solidFill>
                    <a:srgbClr val="262626"/>
                  </a:solidFill>
                  <a:latin typeface="Arial Narrow"/>
                  <a:cs typeface="Arial Narrow"/>
                </a:rPr>
                <a:t>5%</a:t>
              </a:r>
              <a:endParaRPr lang="en-US" altLang="en-US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731162" name="Rectangle 26"/>
            <p:cNvSpPr>
              <a:spLocks noChangeArrowheads="1"/>
            </p:cNvSpPr>
            <p:nvPr/>
          </p:nvSpPr>
          <p:spPr bwMode="auto">
            <a:xfrm>
              <a:off x="1649" y="2994"/>
              <a:ext cx="14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 b="1">
                  <a:solidFill>
                    <a:srgbClr val="262626"/>
                  </a:solidFill>
                  <a:latin typeface="Arial Narrow"/>
                  <a:cs typeface="Arial Narrow"/>
                </a:rPr>
                <a:t>1%</a:t>
              </a:r>
              <a:endParaRPr lang="en-US" altLang="en-US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731163" name="Rectangle 27"/>
            <p:cNvSpPr>
              <a:spLocks noChangeArrowheads="1"/>
            </p:cNvSpPr>
            <p:nvPr/>
          </p:nvSpPr>
          <p:spPr bwMode="auto">
            <a:xfrm>
              <a:off x="2183" y="2562"/>
              <a:ext cx="19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 b="1">
                  <a:solidFill>
                    <a:srgbClr val="262626"/>
                  </a:solidFill>
                  <a:latin typeface="Arial Narrow"/>
                  <a:cs typeface="Arial Narrow"/>
                </a:rPr>
                <a:t>12%</a:t>
              </a:r>
              <a:endParaRPr lang="en-US" altLang="en-US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731164" name="Rectangle 28"/>
            <p:cNvSpPr>
              <a:spLocks noChangeArrowheads="1"/>
            </p:cNvSpPr>
            <p:nvPr/>
          </p:nvSpPr>
          <p:spPr bwMode="auto">
            <a:xfrm>
              <a:off x="2183" y="2136"/>
              <a:ext cx="19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 b="1">
                  <a:solidFill>
                    <a:srgbClr val="262626"/>
                  </a:solidFill>
                  <a:latin typeface="Arial Narrow"/>
                  <a:cs typeface="Arial Narrow"/>
                </a:rPr>
                <a:t>12%</a:t>
              </a:r>
              <a:endParaRPr lang="en-US" altLang="en-US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731165" name="Rectangle 29"/>
            <p:cNvSpPr>
              <a:spLocks noChangeArrowheads="1"/>
            </p:cNvSpPr>
            <p:nvPr/>
          </p:nvSpPr>
          <p:spPr bwMode="auto">
            <a:xfrm>
              <a:off x="2215" y="1704"/>
              <a:ext cx="19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 b="1">
                  <a:solidFill>
                    <a:srgbClr val="262626"/>
                  </a:solidFill>
                  <a:latin typeface="Arial Narrow"/>
                  <a:cs typeface="Arial Narrow"/>
                </a:rPr>
                <a:t>12%</a:t>
              </a:r>
              <a:endParaRPr lang="en-US" altLang="en-US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731166" name="Rectangle 30"/>
            <p:cNvSpPr>
              <a:spLocks noChangeArrowheads="1"/>
            </p:cNvSpPr>
            <p:nvPr/>
          </p:nvSpPr>
          <p:spPr bwMode="auto">
            <a:xfrm>
              <a:off x="4607" y="1278"/>
              <a:ext cx="19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 b="1">
                  <a:solidFill>
                    <a:srgbClr val="262626"/>
                  </a:solidFill>
                  <a:latin typeface="Arial Narrow"/>
                  <a:cs typeface="Arial Narrow"/>
                </a:rPr>
                <a:t>58%</a:t>
              </a:r>
              <a:endParaRPr lang="en-US" altLang="en-US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731206" name="Group 70"/>
          <p:cNvGrpSpPr>
            <a:grpSpLocks/>
          </p:cNvGrpSpPr>
          <p:nvPr/>
        </p:nvGrpSpPr>
        <p:grpSpPr bwMode="auto">
          <a:xfrm>
            <a:off x="522008" y="1554537"/>
            <a:ext cx="7818438" cy="5099051"/>
            <a:chOff x="310" y="951"/>
            <a:chExt cx="4925" cy="3212"/>
          </a:xfrm>
        </p:grpSpPr>
        <p:sp>
          <p:nvSpPr>
            <p:cNvPr id="731170" name="Rectangle 34"/>
            <p:cNvSpPr>
              <a:spLocks noChangeArrowheads="1"/>
            </p:cNvSpPr>
            <p:nvPr/>
          </p:nvSpPr>
          <p:spPr bwMode="auto">
            <a:xfrm flipV="1">
              <a:off x="3609" y="2599"/>
              <a:ext cx="112" cy="113"/>
            </a:xfrm>
            <a:prstGeom prst="rect">
              <a:avLst/>
            </a:prstGeom>
            <a:solidFill>
              <a:srgbClr val="FFD83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731171" name="Rectangle 35"/>
            <p:cNvSpPr>
              <a:spLocks noChangeArrowheads="1"/>
            </p:cNvSpPr>
            <p:nvPr/>
          </p:nvSpPr>
          <p:spPr bwMode="auto">
            <a:xfrm>
              <a:off x="3809" y="2549"/>
              <a:ext cx="99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b="1" dirty="0">
                  <a:solidFill>
                    <a:srgbClr val="262626"/>
                  </a:solidFill>
                  <a:latin typeface="Arial Narrow"/>
                  <a:cs typeface="Arial Narrow"/>
                </a:rPr>
                <a:t>MD &amp; VA suburbs</a:t>
              </a:r>
              <a:endParaRPr lang="en-US" altLang="en-US" dirty="0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731172" name="Rectangle 36"/>
            <p:cNvSpPr>
              <a:spLocks noChangeArrowheads="1"/>
            </p:cNvSpPr>
            <p:nvPr/>
          </p:nvSpPr>
          <p:spPr bwMode="auto">
            <a:xfrm flipV="1">
              <a:off x="3609" y="2842"/>
              <a:ext cx="112" cy="116"/>
            </a:xfrm>
            <a:prstGeom prst="rect">
              <a:avLst/>
            </a:prstGeom>
            <a:solidFill>
              <a:srgbClr val="00A1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731173" name="Rectangle 37"/>
            <p:cNvSpPr>
              <a:spLocks noChangeArrowheads="1"/>
            </p:cNvSpPr>
            <p:nvPr/>
          </p:nvSpPr>
          <p:spPr bwMode="auto">
            <a:xfrm>
              <a:off x="3802" y="2799"/>
              <a:ext cx="113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b="1" dirty="0">
                  <a:solidFill>
                    <a:srgbClr val="262626"/>
                  </a:solidFill>
                  <a:latin typeface="Arial Narrow"/>
                  <a:cs typeface="Arial Narrow"/>
                </a:rPr>
                <a:t>District of Columbia</a:t>
              </a:r>
              <a:endParaRPr lang="en-US" altLang="en-US" dirty="0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grpSp>
          <p:nvGrpSpPr>
            <p:cNvPr id="731174" name="Group 38"/>
            <p:cNvGrpSpPr>
              <a:grpSpLocks/>
            </p:cNvGrpSpPr>
            <p:nvPr/>
          </p:nvGrpSpPr>
          <p:grpSpPr bwMode="auto">
            <a:xfrm>
              <a:off x="310" y="951"/>
              <a:ext cx="4925" cy="3212"/>
              <a:chOff x="310" y="951"/>
              <a:chExt cx="4925" cy="3212"/>
            </a:xfrm>
          </p:grpSpPr>
          <p:grpSp>
            <p:nvGrpSpPr>
              <p:cNvPr id="731175" name="Group 39"/>
              <p:cNvGrpSpPr>
                <a:grpSpLocks/>
              </p:cNvGrpSpPr>
              <p:nvPr/>
            </p:nvGrpSpPr>
            <p:grpSpPr bwMode="auto">
              <a:xfrm>
                <a:off x="1846" y="951"/>
                <a:ext cx="3389" cy="3040"/>
                <a:chOff x="1846" y="951"/>
                <a:chExt cx="3389" cy="3040"/>
              </a:xfrm>
            </p:grpSpPr>
            <p:sp>
              <p:nvSpPr>
                <p:cNvPr id="731176" name="Line 40"/>
                <p:cNvSpPr>
                  <a:spLocks noChangeShapeType="1"/>
                </p:cNvSpPr>
                <p:nvPr/>
              </p:nvSpPr>
              <p:spPr bwMode="auto">
                <a:xfrm>
                  <a:off x="1854" y="3982"/>
                  <a:ext cx="3381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262626"/>
                    </a:solidFill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731183" name="Line 47"/>
                <p:cNvSpPr>
                  <a:spLocks noChangeShapeType="1"/>
                </p:cNvSpPr>
                <p:nvPr/>
              </p:nvSpPr>
              <p:spPr bwMode="auto">
                <a:xfrm>
                  <a:off x="1846" y="951"/>
                  <a:ext cx="0" cy="304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262626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sp>
            <p:nvSpPr>
              <p:cNvPr id="731192" name="Rectangle 56"/>
              <p:cNvSpPr>
                <a:spLocks noChangeArrowheads="1"/>
              </p:cNvSpPr>
              <p:nvPr/>
            </p:nvSpPr>
            <p:spPr bwMode="auto">
              <a:xfrm>
                <a:off x="1463" y="3652"/>
                <a:ext cx="32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800" b="1">
                    <a:solidFill>
                      <a:srgbClr val="262626"/>
                    </a:solidFill>
                    <a:latin typeface="Arial Narrow"/>
                    <a:cs typeface="Arial Narrow"/>
                  </a:rPr>
                  <a:t>Other</a:t>
                </a:r>
                <a:endParaRPr lang="en-US" altLang="en-US">
                  <a:solidFill>
                    <a:srgbClr val="262626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731193" name="Rectangle 57"/>
              <p:cNvSpPr>
                <a:spLocks noChangeArrowheads="1"/>
              </p:cNvSpPr>
              <p:nvPr/>
            </p:nvSpPr>
            <p:spPr bwMode="auto">
              <a:xfrm>
                <a:off x="794" y="3149"/>
                <a:ext cx="967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800" b="1" dirty="0">
                    <a:solidFill>
                      <a:srgbClr val="262626"/>
                    </a:solidFill>
                    <a:latin typeface="Arial Narrow"/>
                    <a:cs typeface="Arial Narrow"/>
                  </a:rPr>
                  <a:t>Arts </a:t>
                </a:r>
                <a:r>
                  <a:rPr lang="en-US" altLang="en-US" sz="1800" b="1" dirty="0" smtClean="0">
                    <a:solidFill>
                      <a:srgbClr val="262626"/>
                    </a:solidFill>
                    <a:latin typeface="Arial Narrow"/>
                    <a:cs typeface="Arial Narrow"/>
                  </a:rPr>
                  <a:t>&amp; </a:t>
                </a:r>
                <a:r>
                  <a:rPr lang="en-US" altLang="en-US" b="1" dirty="0">
                    <a:solidFill>
                      <a:srgbClr val="262626"/>
                    </a:solidFill>
                    <a:latin typeface="Arial Narrow"/>
                    <a:cs typeface="Arial Narrow"/>
                  </a:rPr>
                  <a:t>r</a:t>
                </a:r>
                <a:r>
                  <a:rPr lang="en-US" altLang="en-US" sz="1800" b="1" dirty="0" smtClean="0">
                    <a:solidFill>
                      <a:srgbClr val="262626"/>
                    </a:solidFill>
                    <a:latin typeface="Arial Narrow"/>
                    <a:cs typeface="Arial Narrow"/>
                  </a:rPr>
                  <a:t>ecreation</a:t>
                </a:r>
                <a:endParaRPr lang="en-US" altLang="en-US" dirty="0">
                  <a:solidFill>
                    <a:srgbClr val="262626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731195" name="Rectangle 59"/>
              <p:cNvSpPr>
                <a:spLocks noChangeArrowheads="1"/>
              </p:cNvSpPr>
              <p:nvPr/>
            </p:nvSpPr>
            <p:spPr bwMode="auto">
              <a:xfrm>
                <a:off x="561" y="2619"/>
                <a:ext cx="1226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800" b="1" dirty="0" smtClean="0">
                    <a:solidFill>
                      <a:srgbClr val="262626"/>
                    </a:solidFill>
                    <a:latin typeface="Arial Narrow"/>
                    <a:cs typeface="Arial Narrow"/>
                  </a:rPr>
                  <a:t>Professional services</a:t>
                </a:r>
                <a:endParaRPr lang="en-US" altLang="en-US" dirty="0">
                  <a:solidFill>
                    <a:srgbClr val="262626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731197" name="Rectangle 61"/>
              <p:cNvSpPr>
                <a:spLocks noChangeArrowheads="1"/>
              </p:cNvSpPr>
              <p:nvPr/>
            </p:nvSpPr>
            <p:spPr bwMode="auto">
              <a:xfrm>
                <a:off x="310" y="2101"/>
                <a:ext cx="1511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800" b="1" dirty="0" smtClean="0">
                    <a:solidFill>
                      <a:srgbClr val="262626"/>
                    </a:solidFill>
                    <a:latin typeface="Arial Narrow"/>
                    <a:cs typeface="Arial Narrow"/>
                  </a:rPr>
                  <a:t>Membership organizations</a:t>
                </a:r>
                <a:endParaRPr lang="en-US" altLang="en-US" dirty="0">
                  <a:solidFill>
                    <a:srgbClr val="262626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731199" name="Rectangle 63"/>
              <p:cNvSpPr>
                <a:spLocks noChangeArrowheads="1"/>
              </p:cNvSpPr>
              <p:nvPr/>
            </p:nvSpPr>
            <p:spPr bwMode="auto">
              <a:xfrm>
                <a:off x="1209" y="1621"/>
                <a:ext cx="576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800" b="1" dirty="0">
                    <a:solidFill>
                      <a:srgbClr val="262626"/>
                    </a:solidFill>
                    <a:latin typeface="Arial Narrow"/>
                    <a:cs typeface="Arial Narrow"/>
                  </a:rPr>
                  <a:t>Education</a:t>
                </a:r>
                <a:endParaRPr lang="en-US" altLang="en-US" dirty="0">
                  <a:solidFill>
                    <a:srgbClr val="262626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731200" name="Rectangle 64"/>
              <p:cNvSpPr>
                <a:spLocks noChangeArrowheads="1"/>
              </p:cNvSpPr>
              <p:nvPr/>
            </p:nvSpPr>
            <p:spPr bwMode="auto">
              <a:xfrm>
                <a:off x="427" y="1110"/>
                <a:ext cx="1365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800" b="1" dirty="0" smtClean="0">
                    <a:solidFill>
                      <a:srgbClr val="262626"/>
                    </a:solidFill>
                    <a:latin typeface="Arial Narrow"/>
                    <a:cs typeface="Arial Narrow"/>
                  </a:rPr>
                  <a:t>Health &amp; social </a:t>
                </a:r>
                <a:r>
                  <a:rPr lang="en-US" altLang="en-US" b="1" dirty="0">
                    <a:solidFill>
                      <a:srgbClr val="262626"/>
                    </a:solidFill>
                    <a:latin typeface="Arial Narrow"/>
                    <a:cs typeface="Arial Narrow"/>
                  </a:rPr>
                  <a:t>s</a:t>
                </a:r>
                <a:r>
                  <a:rPr lang="en-US" altLang="en-US" sz="1800" b="1" dirty="0" smtClean="0">
                    <a:solidFill>
                      <a:srgbClr val="262626"/>
                    </a:solidFill>
                    <a:latin typeface="Arial Narrow"/>
                    <a:cs typeface="Arial Narrow"/>
                  </a:rPr>
                  <a:t>ervices</a:t>
                </a:r>
                <a:endParaRPr lang="en-US" altLang="en-US" dirty="0">
                  <a:solidFill>
                    <a:srgbClr val="262626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731203" name="Rectangle 67"/>
              <p:cNvSpPr>
                <a:spLocks noChangeArrowheads="1"/>
              </p:cNvSpPr>
              <p:nvPr/>
            </p:nvSpPr>
            <p:spPr bwMode="auto">
              <a:xfrm>
                <a:off x="2434" y="4019"/>
                <a:ext cx="2400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1600" dirty="0">
                    <a:solidFill>
                      <a:srgbClr val="262626"/>
                    </a:solidFill>
                    <a:latin typeface="Arial Narrow"/>
                    <a:cs typeface="Arial Narrow"/>
                  </a:rPr>
                  <a:t>Percent of nonprofit employment in area</a:t>
                </a:r>
              </a:p>
            </p:txBody>
          </p:sp>
        </p:grpSp>
      </p:grpSp>
      <p:grpSp>
        <p:nvGrpSpPr>
          <p:cNvPr id="74" name="Group 73"/>
          <p:cNvGrpSpPr/>
          <p:nvPr/>
        </p:nvGrpSpPr>
        <p:grpSpPr>
          <a:xfrm>
            <a:off x="-11814" y="-19351"/>
            <a:ext cx="9177826" cy="1426911"/>
            <a:chOff x="-11814" y="-19351"/>
            <a:chExt cx="9177826" cy="1426911"/>
          </a:xfrm>
        </p:grpSpPr>
        <p:grpSp>
          <p:nvGrpSpPr>
            <p:cNvPr id="75" name="Group 10"/>
            <p:cNvGrpSpPr/>
            <p:nvPr/>
          </p:nvGrpSpPr>
          <p:grpSpPr>
            <a:xfrm>
              <a:off x="0" y="0"/>
              <a:ext cx="9144000" cy="1407560"/>
              <a:chOff x="0" y="0"/>
              <a:chExt cx="9144000" cy="1407560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0" y="0"/>
                <a:ext cx="9144000" cy="140756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Text Box 16"/>
              <p:cNvSpPr txBox="1">
                <a:spLocks noChangeArrowheads="1"/>
              </p:cNvSpPr>
              <p:nvPr/>
            </p:nvSpPr>
            <p:spPr bwMode="auto">
              <a:xfrm>
                <a:off x="0" y="614734"/>
                <a:ext cx="9144000" cy="739931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noAutofit/>
              </a:bodyPr>
              <a:lstStyle/>
              <a:p>
                <a:pPr algn="ctr" eaLnBrk="0" hangingPunct="0">
                  <a:spcBef>
                    <a:spcPct val="50000"/>
                  </a:spcBef>
                  <a:tabLst>
                    <a:tab pos="7777163" algn="l"/>
                  </a:tabLst>
                  <a:defRPr/>
                </a:pPr>
                <a:r>
                  <a:rPr lang="en-US" sz="2400" cap="all" dirty="0">
                    <a:ln w="19050">
                      <a:noFill/>
                    </a:ln>
                    <a:latin typeface="Arial Narrow"/>
                    <a:cs typeface="Arial Narrow"/>
                  </a:rPr>
                  <a:t>Nonprofit Employment by Field, </a:t>
                </a:r>
                <a:br>
                  <a:rPr lang="en-US" sz="2400" cap="all" dirty="0">
                    <a:ln w="19050">
                      <a:noFill/>
                    </a:ln>
                    <a:latin typeface="Arial Narrow"/>
                    <a:cs typeface="Arial Narrow"/>
                  </a:rPr>
                </a:br>
                <a:r>
                  <a:rPr lang="en-US" sz="2400" cap="all" dirty="0">
                    <a:ln w="19050">
                      <a:noFill/>
                    </a:ln>
                    <a:latin typeface="Arial Narrow"/>
                    <a:cs typeface="Arial Narrow"/>
                  </a:rPr>
                  <a:t>DC vs. MD and VA Suburbs, 2003</a:t>
                </a:r>
              </a:p>
            </p:txBody>
          </p:sp>
        </p:grpSp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814" y="-19351"/>
              <a:ext cx="9177826" cy="655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626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73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73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0477" name="Group 61"/>
          <p:cNvGrpSpPr>
            <a:grpSpLocks/>
          </p:cNvGrpSpPr>
          <p:nvPr/>
        </p:nvGrpSpPr>
        <p:grpSpPr bwMode="auto">
          <a:xfrm>
            <a:off x="2900367" y="2388663"/>
            <a:ext cx="2028827" cy="328613"/>
            <a:chOff x="1827" y="1558"/>
            <a:chExt cx="1278" cy="207"/>
          </a:xfrm>
        </p:grpSpPr>
        <p:sp>
          <p:nvSpPr>
            <p:cNvPr id="700426" name="Rectangle 10"/>
            <p:cNvSpPr>
              <a:spLocks noChangeArrowheads="1"/>
            </p:cNvSpPr>
            <p:nvPr/>
          </p:nvSpPr>
          <p:spPr bwMode="auto">
            <a:xfrm>
              <a:off x="1827" y="1568"/>
              <a:ext cx="881" cy="197"/>
            </a:xfrm>
            <a:prstGeom prst="rect">
              <a:avLst/>
            </a:prstGeom>
            <a:solidFill>
              <a:srgbClr val="008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700443" name="Rectangle 27"/>
            <p:cNvSpPr>
              <a:spLocks noChangeArrowheads="1"/>
            </p:cNvSpPr>
            <p:nvPr/>
          </p:nvSpPr>
          <p:spPr bwMode="auto">
            <a:xfrm>
              <a:off x="2766" y="1558"/>
              <a:ext cx="33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b="1" dirty="0">
                  <a:solidFill>
                    <a:srgbClr val="262626"/>
                  </a:solidFill>
                  <a:latin typeface="Arial Narrow"/>
                  <a:cs typeface="Arial Narrow"/>
                </a:rPr>
                <a:t>16.0%</a:t>
              </a:r>
              <a:endParaRPr lang="en-US" altLang="en-US" dirty="0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900364" y="4441835"/>
            <a:ext cx="1737171" cy="1817692"/>
            <a:chOff x="2900364" y="4441835"/>
            <a:chExt cx="1737171" cy="1817692"/>
          </a:xfrm>
        </p:grpSpPr>
        <p:sp>
          <p:nvSpPr>
            <p:cNvPr id="700423" name="Rectangle 7"/>
            <p:cNvSpPr>
              <a:spLocks noChangeArrowheads="1"/>
            </p:cNvSpPr>
            <p:nvPr/>
          </p:nvSpPr>
          <p:spPr bwMode="auto">
            <a:xfrm>
              <a:off x="2900364" y="5945201"/>
              <a:ext cx="873125" cy="314326"/>
            </a:xfrm>
            <a:prstGeom prst="rect">
              <a:avLst/>
            </a:prstGeom>
            <a:solidFill>
              <a:srgbClr val="008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700424" name="Rectangle 8"/>
            <p:cNvSpPr>
              <a:spLocks noChangeArrowheads="1"/>
            </p:cNvSpPr>
            <p:nvPr/>
          </p:nvSpPr>
          <p:spPr bwMode="auto">
            <a:xfrm>
              <a:off x="2900364" y="4805373"/>
              <a:ext cx="1139825" cy="312738"/>
            </a:xfrm>
            <a:prstGeom prst="rect">
              <a:avLst/>
            </a:prstGeom>
            <a:solidFill>
              <a:srgbClr val="008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700427" name="Rectangle 11"/>
            <p:cNvSpPr>
              <a:spLocks noChangeArrowheads="1"/>
            </p:cNvSpPr>
            <p:nvPr/>
          </p:nvSpPr>
          <p:spPr bwMode="auto">
            <a:xfrm>
              <a:off x="2900364" y="5588013"/>
              <a:ext cx="539750" cy="304801"/>
            </a:xfrm>
            <a:prstGeom prst="rect">
              <a:avLst/>
            </a:prstGeom>
            <a:solidFill>
              <a:srgbClr val="FFD83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700428" name="Rectangle 12"/>
            <p:cNvSpPr>
              <a:spLocks noChangeArrowheads="1"/>
            </p:cNvSpPr>
            <p:nvPr/>
          </p:nvSpPr>
          <p:spPr bwMode="auto">
            <a:xfrm>
              <a:off x="2900364" y="4456123"/>
              <a:ext cx="654050" cy="304801"/>
            </a:xfrm>
            <a:prstGeom prst="rect">
              <a:avLst/>
            </a:prstGeom>
            <a:solidFill>
              <a:srgbClr val="FFD83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700440" name="Rectangle 24"/>
            <p:cNvSpPr>
              <a:spLocks noChangeArrowheads="1"/>
            </p:cNvSpPr>
            <p:nvPr/>
          </p:nvSpPr>
          <p:spPr bwMode="auto">
            <a:xfrm>
              <a:off x="3844926" y="5946789"/>
              <a:ext cx="53860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b="1" dirty="0">
                  <a:solidFill>
                    <a:srgbClr val="262626"/>
                  </a:solidFill>
                  <a:latin typeface="Arial Narrow"/>
                  <a:cs typeface="Arial Narrow"/>
                </a:rPr>
                <a:t>10.0%</a:t>
              </a:r>
              <a:endParaRPr lang="en-US" altLang="en-US" dirty="0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700441" name="Rectangle 25"/>
            <p:cNvSpPr>
              <a:spLocks noChangeArrowheads="1"/>
            </p:cNvSpPr>
            <p:nvPr/>
          </p:nvSpPr>
          <p:spPr bwMode="auto">
            <a:xfrm>
              <a:off x="4098926" y="4789498"/>
              <a:ext cx="53860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b="1" dirty="0">
                  <a:solidFill>
                    <a:srgbClr val="262626"/>
                  </a:solidFill>
                  <a:latin typeface="Arial Narrow"/>
                  <a:cs typeface="Arial Narrow"/>
                </a:rPr>
                <a:t>13.0%</a:t>
              </a:r>
              <a:endParaRPr lang="en-US" altLang="en-US" dirty="0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700444" name="Rectangle 28"/>
            <p:cNvSpPr>
              <a:spLocks noChangeArrowheads="1"/>
            </p:cNvSpPr>
            <p:nvPr/>
          </p:nvSpPr>
          <p:spPr bwMode="auto">
            <a:xfrm>
              <a:off x="3538539" y="5554675"/>
              <a:ext cx="43601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b="1" dirty="0">
                  <a:solidFill>
                    <a:srgbClr val="262626"/>
                  </a:solidFill>
                  <a:latin typeface="Arial Narrow"/>
                  <a:cs typeface="Arial Narrow"/>
                </a:rPr>
                <a:t>6.2%</a:t>
              </a:r>
              <a:endParaRPr lang="en-US" altLang="en-US" dirty="0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700445" name="Rectangle 29"/>
            <p:cNvSpPr>
              <a:spLocks noChangeArrowheads="1"/>
            </p:cNvSpPr>
            <p:nvPr/>
          </p:nvSpPr>
          <p:spPr bwMode="auto">
            <a:xfrm>
              <a:off x="3630614" y="4441835"/>
              <a:ext cx="43601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b="1" dirty="0">
                  <a:solidFill>
                    <a:srgbClr val="262626"/>
                  </a:solidFill>
                  <a:latin typeface="Arial Narrow"/>
                  <a:cs typeface="Arial Narrow"/>
                </a:rPr>
                <a:t>7.5%</a:t>
              </a:r>
              <a:endParaRPr lang="en-US" altLang="en-US" dirty="0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</p:grpSp>
      <p:sp>
        <p:nvSpPr>
          <p:cNvPr id="700455" name="Rectangle 39"/>
          <p:cNvSpPr>
            <a:spLocks noChangeArrowheads="1"/>
          </p:cNvSpPr>
          <p:nvPr/>
        </p:nvSpPr>
        <p:spPr bwMode="auto">
          <a:xfrm>
            <a:off x="800101" y="5735651"/>
            <a:ext cx="1987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400" b="1" dirty="0">
                <a:solidFill>
                  <a:srgbClr val="262626"/>
                </a:solidFill>
                <a:latin typeface="Arial Narrow"/>
                <a:cs typeface="Arial Narrow"/>
              </a:rPr>
              <a:t>Virginia suburbs</a:t>
            </a:r>
            <a:endParaRPr lang="en-US" altLang="en-US" sz="2400" dirty="0">
              <a:solidFill>
                <a:srgbClr val="262626"/>
              </a:solidFill>
              <a:latin typeface="Arial Narrow"/>
              <a:cs typeface="Arial Narrow"/>
            </a:endParaRPr>
          </a:p>
        </p:txBody>
      </p:sp>
      <p:sp>
        <p:nvSpPr>
          <p:cNvPr id="700456" name="Rectangle 40"/>
          <p:cNvSpPr>
            <a:spLocks noChangeArrowheads="1"/>
          </p:cNvSpPr>
          <p:nvPr/>
        </p:nvSpPr>
        <p:spPr bwMode="auto">
          <a:xfrm>
            <a:off x="628651" y="4594235"/>
            <a:ext cx="2173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400" b="1" dirty="0">
                <a:solidFill>
                  <a:srgbClr val="262626"/>
                </a:solidFill>
                <a:latin typeface="Arial Narrow"/>
                <a:cs typeface="Arial Narrow"/>
              </a:rPr>
              <a:t>Maryland suburbs</a:t>
            </a:r>
            <a:endParaRPr lang="en-US" altLang="en-US" sz="2400" dirty="0">
              <a:solidFill>
                <a:srgbClr val="262626"/>
              </a:solidFill>
              <a:latin typeface="Arial Narrow"/>
              <a:cs typeface="Arial Narrow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900363" y="3262317"/>
            <a:ext cx="5372547" cy="681039"/>
            <a:chOff x="2900363" y="3262317"/>
            <a:chExt cx="5372547" cy="681039"/>
          </a:xfrm>
        </p:grpSpPr>
        <p:sp>
          <p:nvSpPr>
            <p:cNvPr id="700425" name="Rectangle 9"/>
            <p:cNvSpPr>
              <a:spLocks noChangeArrowheads="1"/>
            </p:cNvSpPr>
            <p:nvPr/>
          </p:nvSpPr>
          <p:spPr bwMode="auto">
            <a:xfrm>
              <a:off x="2900363" y="3629030"/>
              <a:ext cx="4714876" cy="314326"/>
            </a:xfrm>
            <a:prstGeom prst="rect">
              <a:avLst/>
            </a:prstGeom>
            <a:solidFill>
              <a:srgbClr val="008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700429" name="Rectangle 13"/>
            <p:cNvSpPr>
              <a:spLocks noChangeArrowheads="1"/>
            </p:cNvSpPr>
            <p:nvPr/>
          </p:nvSpPr>
          <p:spPr bwMode="auto">
            <a:xfrm>
              <a:off x="2900363" y="3271842"/>
              <a:ext cx="1855788" cy="304801"/>
            </a:xfrm>
            <a:prstGeom prst="rect">
              <a:avLst/>
            </a:prstGeom>
            <a:solidFill>
              <a:srgbClr val="FFD83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700442" name="Rectangle 26"/>
            <p:cNvSpPr>
              <a:spLocks noChangeArrowheads="1"/>
            </p:cNvSpPr>
            <p:nvPr/>
          </p:nvSpPr>
          <p:spPr bwMode="auto">
            <a:xfrm>
              <a:off x="7734301" y="3627443"/>
              <a:ext cx="53860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b="1" dirty="0">
                  <a:solidFill>
                    <a:srgbClr val="262626"/>
                  </a:solidFill>
                  <a:latin typeface="Arial Narrow"/>
                  <a:cs typeface="Arial Narrow"/>
                </a:rPr>
                <a:t>53.8%</a:t>
              </a:r>
              <a:endParaRPr lang="en-US" altLang="en-US" dirty="0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700446" name="Rectangle 30"/>
            <p:cNvSpPr>
              <a:spLocks noChangeArrowheads="1"/>
            </p:cNvSpPr>
            <p:nvPr/>
          </p:nvSpPr>
          <p:spPr bwMode="auto">
            <a:xfrm>
              <a:off x="4848226" y="3262317"/>
              <a:ext cx="53860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b="1" dirty="0">
                  <a:solidFill>
                    <a:srgbClr val="262626"/>
                  </a:solidFill>
                  <a:latin typeface="Arial Narrow"/>
                  <a:cs typeface="Arial Narrow"/>
                </a:rPr>
                <a:t>21.2%</a:t>
              </a:r>
              <a:endParaRPr lang="en-US" altLang="en-US" dirty="0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</p:grpSp>
      <p:sp>
        <p:nvSpPr>
          <p:cNvPr id="700457" name="Rectangle 41"/>
          <p:cNvSpPr>
            <a:spLocks noChangeArrowheads="1"/>
          </p:cNvSpPr>
          <p:nvPr/>
        </p:nvSpPr>
        <p:spPr bwMode="auto">
          <a:xfrm>
            <a:off x="403225" y="3414717"/>
            <a:ext cx="2398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400" b="1" dirty="0">
                <a:solidFill>
                  <a:srgbClr val="262626"/>
                </a:solidFill>
                <a:latin typeface="Arial Narrow"/>
                <a:cs typeface="Arial Narrow"/>
              </a:rPr>
              <a:t>District </a:t>
            </a:r>
            <a:r>
              <a:rPr lang="en-US" altLang="en-US" sz="2400" b="1" dirty="0" smtClean="0">
                <a:solidFill>
                  <a:srgbClr val="262626"/>
                </a:solidFill>
                <a:latin typeface="Arial Narrow"/>
                <a:cs typeface="Arial Narrow"/>
              </a:rPr>
              <a:t>of Columbia</a:t>
            </a:r>
            <a:endParaRPr lang="en-US" altLang="en-US" sz="2400" dirty="0">
              <a:solidFill>
                <a:srgbClr val="262626"/>
              </a:solidFill>
              <a:latin typeface="Arial Narrow"/>
              <a:cs typeface="Arial Narrow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900367" y="2034132"/>
            <a:ext cx="1508572" cy="311152"/>
            <a:chOff x="2900367" y="2008732"/>
            <a:chExt cx="1508572" cy="311152"/>
          </a:xfrm>
        </p:grpSpPr>
        <p:sp>
          <p:nvSpPr>
            <p:cNvPr id="700430" name="Rectangle 14"/>
            <p:cNvSpPr>
              <a:spLocks noChangeArrowheads="1"/>
            </p:cNvSpPr>
            <p:nvPr/>
          </p:nvSpPr>
          <p:spPr bwMode="auto">
            <a:xfrm>
              <a:off x="2900367" y="2015082"/>
              <a:ext cx="889001" cy="304802"/>
            </a:xfrm>
            <a:prstGeom prst="rect">
              <a:avLst/>
            </a:prstGeom>
            <a:solidFill>
              <a:srgbClr val="FFD83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700447" name="Rectangle 31"/>
            <p:cNvSpPr>
              <a:spLocks noChangeArrowheads="1"/>
            </p:cNvSpPr>
            <p:nvPr/>
          </p:nvSpPr>
          <p:spPr bwMode="auto">
            <a:xfrm>
              <a:off x="3870330" y="2008732"/>
              <a:ext cx="53860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b="1" dirty="0">
                  <a:solidFill>
                    <a:srgbClr val="262626"/>
                  </a:solidFill>
                  <a:latin typeface="Arial Narrow"/>
                  <a:cs typeface="Arial Narrow"/>
                </a:rPr>
                <a:t>10.2%</a:t>
              </a:r>
              <a:endParaRPr lang="en-US" altLang="en-US" dirty="0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</p:grpSp>
      <p:sp>
        <p:nvSpPr>
          <p:cNvPr id="700459" name="Rectangle 43"/>
          <p:cNvSpPr>
            <a:spLocks noChangeArrowheads="1"/>
          </p:cNvSpPr>
          <p:nvPr/>
        </p:nvSpPr>
        <p:spPr bwMode="auto">
          <a:xfrm>
            <a:off x="393702" y="2121445"/>
            <a:ext cx="2403477" cy="36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400" b="1" dirty="0" smtClean="0">
                <a:solidFill>
                  <a:srgbClr val="262626"/>
                </a:solidFill>
                <a:latin typeface="Arial Narrow"/>
                <a:cs typeface="Arial Narrow"/>
              </a:rPr>
              <a:t>Greater Washington</a:t>
            </a:r>
            <a:endParaRPr lang="en-US" altLang="en-US" sz="2400" dirty="0">
              <a:solidFill>
                <a:srgbClr val="262626"/>
              </a:solidFill>
              <a:latin typeface="Arial Narrow"/>
              <a:cs typeface="Arial Narrow"/>
            </a:endParaRPr>
          </a:p>
        </p:txBody>
      </p:sp>
      <p:grpSp>
        <p:nvGrpSpPr>
          <p:cNvPr id="700475" name="Group 59"/>
          <p:cNvGrpSpPr>
            <a:grpSpLocks/>
          </p:cNvGrpSpPr>
          <p:nvPr/>
        </p:nvGrpSpPr>
        <p:grpSpPr bwMode="auto">
          <a:xfrm>
            <a:off x="2900362" y="1693333"/>
            <a:ext cx="5815016" cy="4876800"/>
            <a:chOff x="1827" y="1225"/>
            <a:chExt cx="3663" cy="2759"/>
          </a:xfrm>
        </p:grpSpPr>
        <p:grpSp>
          <p:nvGrpSpPr>
            <p:cNvPr id="700470" name="Group 54"/>
            <p:cNvGrpSpPr>
              <a:grpSpLocks/>
            </p:cNvGrpSpPr>
            <p:nvPr/>
          </p:nvGrpSpPr>
          <p:grpSpPr bwMode="auto">
            <a:xfrm>
              <a:off x="1827" y="1225"/>
              <a:ext cx="3310" cy="2759"/>
              <a:chOff x="1827" y="1225"/>
              <a:chExt cx="3310" cy="2759"/>
            </a:xfrm>
          </p:grpSpPr>
          <p:sp>
            <p:nvSpPr>
              <p:cNvPr id="700431" name="Line 15"/>
              <p:cNvSpPr>
                <a:spLocks noChangeShapeType="1"/>
              </p:cNvSpPr>
              <p:nvPr/>
            </p:nvSpPr>
            <p:spPr bwMode="auto">
              <a:xfrm>
                <a:off x="1827" y="3977"/>
                <a:ext cx="331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262626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700439" name="Line 23"/>
              <p:cNvSpPr>
                <a:spLocks noChangeShapeType="1"/>
              </p:cNvSpPr>
              <p:nvPr/>
            </p:nvSpPr>
            <p:spPr bwMode="auto">
              <a:xfrm>
                <a:off x="1827" y="1225"/>
                <a:ext cx="1" cy="275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262626"/>
                  </a:solidFill>
                  <a:latin typeface="Arial Narrow"/>
                  <a:cs typeface="Arial Narrow"/>
                </a:endParaRPr>
              </a:p>
            </p:txBody>
          </p:sp>
        </p:grpSp>
        <p:sp>
          <p:nvSpPr>
            <p:cNvPr id="700463" name="Rectangle 47"/>
            <p:cNvSpPr>
              <a:spLocks noChangeArrowheads="1"/>
            </p:cNvSpPr>
            <p:nvPr/>
          </p:nvSpPr>
          <p:spPr bwMode="auto">
            <a:xfrm flipV="1">
              <a:off x="3534" y="3047"/>
              <a:ext cx="115" cy="103"/>
            </a:xfrm>
            <a:prstGeom prst="rect">
              <a:avLst/>
            </a:prstGeom>
            <a:solidFill>
              <a:srgbClr val="FFD83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700464" name="Rectangle 48"/>
            <p:cNvSpPr>
              <a:spLocks noChangeArrowheads="1"/>
            </p:cNvSpPr>
            <p:nvPr/>
          </p:nvSpPr>
          <p:spPr bwMode="auto">
            <a:xfrm>
              <a:off x="3722" y="2967"/>
              <a:ext cx="1681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l"/>
              <a:r>
                <a:rPr lang="en-US" altLang="en-US" sz="1600" b="1" dirty="0">
                  <a:solidFill>
                    <a:srgbClr val="262626"/>
                  </a:solidFill>
                  <a:latin typeface="Arial Narrow"/>
                  <a:cs typeface="Arial Narrow"/>
                </a:rPr>
                <a:t>Nonprofit share of 1995 private employment</a:t>
              </a:r>
              <a:endParaRPr lang="en-US" altLang="en-US" sz="1600" dirty="0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700465" name="Rectangle 49"/>
            <p:cNvSpPr>
              <a:spLocks noChangeArrowheads="1"/>
            </p:cNvSpPr>
            <p:nvPr/>
          </p:nvSpPr>
          <p:spPr bwMode="auto">
            <a:xfrm flipV="1">
              <a:off x="3534" y="3411"/>
              <a:ext cx="115" cy="103"/>
            </a:xfrm>
            <a:prstGeom prst="rect">
              <a:avLst/>
            </a:prstGeom>
            <a:solidFill>
              <a:srgbClr val="008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700466" name="Rectangle 50"/>
            <p:cNvSpPr>
              <a:spLocks noChangeArrowheads="1"/>
            </p:cNvSpPr>
            <p:nvPr/>
          </p:nvSpPr>
          <p:spPr bwMode="auto">
            <a:xfrm>
              <a:off x="3748" y="3329"/>
              <a:ext cx="1742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l"/>
              <a:r>
                <a:rPr lang="en-US" altLang="en-US" sz="1600" b="1" dirty="0">
                  <a:solidFill>
                    <a:srgbClr val="262626"/>
                  </a:solidFill>
                  <a:latin typeface="Arial Narrow"/>
                  <a:cs typeface="Arial Narrow"/>
                </a:rPr>
                <a:t>Nonprofit share of 1995-2003 private employment growth</a:t>
              </a:r>
              <a:endParaRPr lang="en-US" altLang="en-US" sz="1600" dirty="0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-11814" y="-19351"/>
            <a:ext cx="9177826" cy="1426911"/>
            <a:chOff x="-11814" y="-19351"/>
            <a:chExt cx="9177826" cy="1426911"/>
          </a:xfrm>
        </p:grpSpPr>
        <p:grpSp>
          <p:nvGrpSpPr>
            <p:cNvPr id="62" name="Group 10"/>
            <p:cNvGrpSpPr/>
            <p:nvPr/>
          </p:nvGrpSpPr>
          <p:grpSpPr>
            <a:xfrm>
              <a:off x="0" y="0"/>
              <a:ext cx="9144000" cy="1407560"/>
              <a:chOff x="0" y="0"/>
              <a:chExt cx="9144000" cy="1407560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0" y="0"/>
                <a:ext cx="9144000" cy="140756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Text Box 16"/>
              <p:cNvSpPr txBox="1">
                <a:spLocks noChangeArrowheads="1"/>
              </p:cNvSpPr>
              <p:nvPr/>
            </p:nvSpPr>
            <p:spPr bwMode="auto">
              <a:xfrm>
                <a:off x="0" y="614734"/>
                <a:ext cx="9144000" cy="739931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noAutofit/>
              </a:bodyPr>
              <a:lstStyle/>
              <a:p>
                <a:pPr algn="ctr" eaLnBrk="0" hangingPunct="0">
                  <a:spcBef>
                    <a:spcPct val="50000"/>
                  </a:spcBef>
                  <a:tabLst>
                    <a:tab pos="7777163" algn="l"/>
                  </a:tabLst>
                  <a:defRPr/>
                </a:pPr>
                <a:r>
                  <a:rPr lang="en-US" sz="2400" cap="all" dirty="0">
                    <a:ln w="19050">
                      <a:noFill/>
                    </a:ln>
                    <a:latin typeface="Arial Narrow"/>
                    <a:cs typeface="Arial Narrow"/>
                  </a:rPr>
                  <a:t>Nonprofit </a:t>
                </a:r>
                <a:r>
                  <a:rPr lang="en-US" sz="2400" cap="all" dirty="0" smtClean="0">
                    <a:ln w="19050">
                      <a:noFill/>
                    </a:ln>
                    <a:latin typeface="Arial Narrow"/>
                    <a:cs typeface="Arial Narrow"/>
                  </a:rPr>
                  <a:t>share of greater Washington </a:t>
                </a:r>
                <a:r>
                  <a:rPr lang="en-US" sz="2400" cap="all" dirty="0">
                    <a:ln w="19050">
                      <a:noFill/>
                    </a:ln>
                    <a:latin typeface="Arial Narrow"/>
                    <a:cs typeface="Arial Narrow"/>
                  </a:rPr>
                  <a:t>Region </a:t>
                </a:r>
                <a:r>
                  <a:rPr lang="en-US" sz="2400" cap="all" dirty="0" smtClean="0">
                    <a:ln w="19050">
                      <a:noFill/>
                    </a:ln>
                    <a:latin typeface="Arial Narrow"/>
                    <a:cs typeface="Arial Narrow"/>
                  </a:rPr>
                  <a:t/>
                </a:r>
                <a:br>
                  <a:rPr lang="en-US" sz="2400" cap="all" dirty="0" smtClean="0">
                    <a:ln w="19050">
                      <a:noFill/>
                    </a:ln>
                    <a:latin typeface="Arial Narrow"/>
                    <a:cs typeface="Arial Narrow"/>
                  </a:rPr>
                </a:br>
                <a:r>
                  <a:rPr lang="en-US" sz="2400" cap="all" dirty="0" smtClean="0">
                    <a:ln w="19050">
                      <a:noFill/>
                    </a:ln>
                    <a:latin typeface="Arial Narrow"/>
                    <a:cs typeface="Arial Narrow"/>
                  </a:rPr>
                  <a:t>Private </a:t>
                </a:r>
                <a:r>
                  <a:rPr lang="en-US" sz="2400" cap="all" dirty="0">
                    <a:ln w="19050">
                      <a:noFill/>
                    </a:ln>
                    <a:latin typeface="Arial Narrow"/>
                    <a:cs typeface="Arial Narrow"/>
                  </a:rPr>
                  <a:t>Employment Growth, 1995-2003</a:t>
                </a:r>
              </a:p>
            </p:txBody>
          </p:sp>
        </p:grp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814" y="-19351"/>
              <a:ext cx="9177826" cy="655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95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"/>
                                        <p:tgtEl>
                                          <p:spTgt spid="700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79" name="Group 79"/>
          <p:cNvGrpSpPr>
            <a:grpSpLocks/>
          </p:cNvGrpSpPr>
          <p:nvPr/>
        </p:nvGrpSpPr>
        <p:grpSpPr bwMode="auto">
          <a:xfrm>
            <a:off x="1735611" y="2139950"/>
            <a:ext cx="6195538" cy="3417888"/>
            <a:chOff x="1584" y="1460"/>
            <a:chExt cx="3476" cy="2153"/>
          </a:xfrm>
        </p:grpSpPr>
        <p:sp>
          <p:nvSpPr>
            <p:cNvPr id="716812" name="Rectangle 12"/>
            <p:cNvSpPr>
              <a:spLocks noChangeArrowheads="1"/>
            </p:cNvSpPr>
            <p:nvPr/>
          </p:nvSpPr>
          <p:spPr bwMode="auto">
            <a:xfrm>
              <a:off x="1593" y="2501"/>
              <a:ext cx="230" cy="1112"/>
            </a:xfrm>
            <a:prstGeom prst="rect">
              <a:avLst/>
            </a:prstGeom>
            <a:solidFill>
              <a:srgbClr val="008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716813" name="Rectangle 13"/>
            <p:cNvSpPr>
              <a:spLocks noChangeArrowheads="1"/>
            </p:cNvSpPr>
            <p:nvPr/>
          </p:nvSpPr>
          <p:spPr bwMode="auto">
            <a:xfrm>
              <a:off x="2404" y="2370"/>
              <a:ext cx="229" cy="1243"/>
            </a:xfrm>
            <a:prstGeom prst="rect">
              <a:avLst/>
            </a:prstGeom>
            <a:solidFill>
              <a:srgbClr val="008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716814" name="Rectangle 14"/>
            <p:cNvSpPr>
              <a:spLocks noChangeArrowheads="1"/>
            </p:cNvSpPr>
            <p:nvPr/>
          </p:nvSpPr>
          <p:spPr bwMode="auto">
            <a:xfrm>
              <a:off x="3209" y="2163"/>
              <a:ext cx="230" cy="1450"/>
            </a:xfrm>
            <a:prstGeom prst="rect">
              <a:avLst/>
            </a:prstGeom>
            <a:solidFill>
              <a:srgbClr val="008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716815" name="Rectangle 15"/>
            <p:cNvSpPr>
              <a:spLocks noChangeArrowheads="1"/>
            </p:cNvSpPr>
            <p:nvPr/>
          </p:nvSpPr>
          <p:spPr bwMode="auto">
            <a:xfrm>
              <a:off x="4020" y="1824"/>
              <a:ext cx="229" cy="1789"/>
            </a:xfrm>
            <a:prstGeom prst="rect">
              <a:avLst/>
            </a:prstGeom>
            <a:solidFill>
              <a:srgbClr val="008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716816" name="Rectangle 16"/>
            <p:cNvSpPr>
              <a:spLocks noChangeArrowheads="1"/>
            </p:cNvSpPr>
            <p:nvPr/>
          </p:nvSpPr>
          <p:spPr bwMode="auto">
            <a:xfrm>
              <a:off x="4830" y="1627"/>
              <a:ext cx="230" cy="1986"/>
            </a:xfrm>
            <a:prstGeom prst="rect">
              <a:avLst/>
            </a:prstGeom>
            <a:solidFill>
              <a:srgbClr val="008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716837" name="Rectangle 37"/>
            <p:cNvSpPr>
              <a:spLocks noChangeArrowheads="1"/>
            </p:cNvSpPr>
            <p:nvPr/>
          </p:nvSpPr>
          <p:spPr bwMode="auto">
            <a:xfrm>
              <a:off x="3209" y="1996"/>
              <a:ext cx="22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 b="1" dirty="0">
                  <a:solidFill>
                    <a:srgbClr val="262626"/>
                  </a:solidFill>
                  <a:latin typeface="Arial Narrow"/>
                  <a:cs typeface="Arial Narrow"/>
                </a:rPr>
                <a:t>$641</a:t>
              </a:r>
              <a:endParaRPr lang="en-US" altLang="en-US" dirty="0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716838" name="Rectangle 38"/>
            <p:cNvSpPr>
              <a:spLocks noChangeArrowheads="1"/>
            </p:cNvSpPr>
            <p:nvPr/>
          </p:nvSpPr>
          <p:spPr bwMode="auto">
            <a:xfrm>
              <a:off x="4827" y="1460"/>
              <a:ext cx="22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 b="1" dirty="0">
                  <a:solidFill>
                    <a:srgbClr val="262626"/>
                  </a:solidFill>
                  <a:latin typeface="Arial Narrow"/>
                  <a:cs typeface="Arial Narrow"/>
                </a:rPr>
                <a:t>$880</a:t>
              </a:r>
              <a:endParaRPr lang="en-US" altLang="en-US" dirty="0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716843" name="Rectangle 43"/>
            <p:cNvSpPr>
              <a:spLocks noChangeArrowheads="1"/>
            </p:cNvSpPr>
            <p:nvPr/>
          </p:nvSpPr>
          <p:spPr bwMode="auto">
            <a:xfrm>
              <a:off x="4016" y="1657"/>
              <a:ext cx="22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 b="1" dirty="0">
                  <a:solidFill>
                    <a:srgbClr val="262626"/>
                  </a:solidFill>
                  <a:latin typeface="Arial Narrow"/>
                  <a:cs typeface="Arial Narrow"/>
                </a:rPr>
                <a:t>$793</a:t>
              </a:r>
              <a:endParaRPr lang="en-US" altLang="en-US" dirty="0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716844" name="Rectangle 44"/>
            <p:cNvSpPr>
              <a:spLocks noChangeArrowheads="1"/>
            </p:cNvSpPr>
            <p:nvPr/>
          </p:nvSpPr>
          <p:spPr bwMode="auto">
            <a:xfrm>
              <a:off x="2400" y="2198"/>
              <a:ext cx="22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 b="1">
                  <a:solidFill>
                    <a:srgbClr val="262626"/>
                  </a:solidFill>
                  <a:latin typeface="Arial Narrow"/>
                  <a:cs typeface="Arial Narrow"/>
                </a:rPr>
                <a:t>$551</a:t>
              </a:r>
              <a:endParaRPr lang="en-US" altLang="en-US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716845" name="Rectangle 45"/>
            <p:cNvSpPr>
              <a:spLocks noChangeArrowheads="1"/>
            </p:cNvSpPr>
            <p:nvPr/>
          </p:nvSpPr>
          <p:spPr bwMode="auto">
            <a:xfrm>
              <a:off x="1584" y="2324"/>
              <a:ext cx="22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 b="1">
                  <a:solidFill>
                    <a:srgbClr val="262626"/>
                  </a:solidFill>
                  <a:latin typeface="Arial Narrow"/>
                  <a:cs typeface="Arial Narrow"/>
                </a:rPr>
                <a:t>$493</a:t>
              </a:r>
              <a:endParaRPr lang="en-US" altLang="en-US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</p:grpSp>
      <p:sp>
        <p:nvSpPr>
          <p:cNvPr id="716859" name="Rectangle 59"/>
          <p:cNvSpPr>
            <a:spLocks noChangeArrowheads="1"/>
          </p:cNvSpPr>
          <p:nvPr/>
        </p:nvSpPr>
        <p:spPr bwMode="auto">
          <a:xfrm>
            <a:off x="2671627" y="5649913"/>
            <a:ext cx="96818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b="1" dirty="0" smtClean="0">
                <a:solidFill>
                  <a:srgbClr val="262626"/>
                </a:solidFill>
                <a:latin typeface="Arial Narrow"/>
                <a:cs typeface="Arial Narrow"/>
              </a:rPr>
              <a:t>Social</a:t>
            </a:r>
          </a:p>
          <a:p>
            <a:pPr algn="ctr"/>
            <a:r>
              <a:rPr lang="en-US" altLang="en-US" b="1" dirty="0" smtClean="0">
                <a:solidFill>
                  <a:srgbClr val="262626"/>
                </a:solidFill>
                <a:latin typeface="Arial Narrow"/>
                <a:cs typeface="Arial Narrow"/>
              </a:rPr>
              <a:t>assistance</a:t>
            </a:r>
            <a:endParaRPr lang="en-US" altLang="en-US" dirty="0">
              <a:solidFill>
                <a:srgbClr val="262626"/>
              </a:solidFill>
              <a:latin typeface="Arial Narrow"/>
              <a:cs typeface="Arial Narrow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44123" y="2276475"/>
            <a:ext cx="6216926" cy="3281363"/>
            <a:chOff x="1244123" y="2454275"/>
            <a:chExt cx="6216926" cy="3281363"/>
          </a:xfrm>
        </p:grpSpPr>
        <p:sp>
          <p:nvSpPr>
            <p:cNvPr id="716807" name="Rectangle 7"/>
            <p:cNvSpPr>
              <a:spLocks noChangeArrowheads="1"/>
            </p:cNvSpPr>
            <p:nvPr/>
          </p:nvSpPr>
          <p:spPr bwMode="auto">
            <a:xfrm>
              <a:off x="1274423" y="4130675"/>
              <a:ext cx="417076" cy="1604963"/>
            </a:xfrm>
            <a:prstGeom prst="rect">
              <a:avLst/>
            </a:prstGeom>
            <a:solidFill>
              <a:srgbClr val="FFCC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716808" name="Rectangle 8"/>
            <p:cNvSpPr>
              <a:spLocks noChangeArrowheads="1"/>
            </p:cNvSpPr>
            <p:nvPr/>
          </p:nvSpPr>
          <p:spPr bwMode="auto">
            <a:xfrm>
              <a:off x="2718148" y="3962400"/>
              <a:ext cx="418858" cy="1773238"/>
            </a:xfrm>
            <a:prstGeom prst="rect">
              <a:avLst/>
            </a:prstGeom>
            <a:solidFill>
              <a:srgbClr val="FFCC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716809" name="Rectangle 9"/>
            <p:cNvSpPr>
              <a:spLocks noChangeArrowheads="1"/>
            </p:cNvSpPr>
            <p:nvPr/>
          </p:nvSpPr>
          <p:spPr bwMode="auto">
            <a:xfrm>
              <a:off x="4163654" y="3873500"/>
              <a:ext cx="408164" cy="1862138"/>
            </a:xfrm>
            <a:prstGeom prst="rect">
              <a:avLst/>
            </a:prstGeom>
            <a:solidFill>
              <a:srgbClr val="FFCC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716810" name="Rectangle 10"/>
            <p:cNvSpPr>
              <a:spLocks noChangeArrowheads="1"/>
            </p:cNvSpPr>
            <p:nvPr/>
          </p:nvSpPr>
          <p:spPr bwMode="auto">
            <a:xfrm>
              <a:off x="5598467" y="3024188"/>
              <a:ext cx="418858" cy="2711450"/>
            </a:xfrm>
            <a:prstGeom prst="rect">
              <a:avLst/>
            </a:prstGeom>
            <a:solidFill>
              <a:srgbClr val="FFCC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716811" name="Rectangle 11"/>
            <p:cNvSpPr>
              <a:spLocks noChangeArrowheads="1"/>
            </p:cNvSpPr>
            <p:nvPr/>
          </p:nvSpPr>
          <p:spPr bwMode="auto">
            <a:xfrm>
              <a:off x="7043973" y="2727325"/>
              <a:ext cx="417076" cy="3008313"/>
            </a:xfrm>
            <a:prstGeom prst="rect">
              <a:avLst/>
            </a:prstGeom>
            <a:solidFill>
              <a:srgbClr val="FFCC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716836" name="Rectangle 36"/>
            <p:cNvSpPr>
              <a:spLocks noChangeArrowheads="1"/>
            </p:cNvSpPr>
            <p:nvPr/>
          </p:nvSpPr>
          <p:spPr bwMode="auto">
            <a:xfrm>
              <a:off x="2703889" y="3697288"/>
              <a:ext cx="39390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 b="1">
                  <a:solidFill>
                    <a:srgbClr val="262626"/>
                  </a:solidFill>
                  <a:latin typeface="Arial Narrow"/>
                  <a:cs typeface="Arial Narrow"/>
                </a:rPr>
                <a:t>$495</a:t>
              </a:r>
              <a:endParaRPr lang="en-US" altLang="en-US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716839" name="Rectangle 39"/>
            <p:cNvSpPr>
              <a:spLocks noChangeArrowheads="1"/>
            </p:cNvSpPr>
            <p:nvPr/>
          </p:nvSpPr>
          <p:spPr bwMode="auto">
            <a:xfrm>
              <a:off x="5582425" y="2759075"/>
              <a:ext cx="39390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 b="1" dirty="0">
                  <a:solidFill>
                    <a:srgbClr val="262626"/>
                  </a:solidFill>
                  <a:latin typeface="Arial Narrow"/>
                  <a:cs typeface="Arial Narrow"/>
                </a:rPr>
                <a:t>$757</a:t>
              </a:r>
              <a:endParaRPr lang="en-US" altLang="en-US" dirty="0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716840" name="Rectangle 40"/>
            <p:cNvSpPr>
              <a:spLocks noChangeArrowheads="1"/>
            </p:cNvSpPr>
            <p:nvPr/>
          </p:nvSpPr>
          <p:spPr bwMode="auto">
            <a:xfrm>
              <a:off x="7047538" y="2454275"/>
              <a:ext cx="39390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 b="1" dirty="0">
                  <a:solidFill>
                    <a:srgbClr val="262626"/>
                  </a:solidFill>
                  <a:latin typeface="Arial Narrow"/>
                  <a:cs typeface="Arial Narrow"/>
                </a:rPr>
                <a:t>$838</a:t>
              </a:r>
              <a:endParaRPr lang="en-US" altLang="en-US" dirty="0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716841" name="Rectangle 41"/>
            <p:cNvSpPr>
              <a:spLocks noChangeArrowheads="1"/>
            </p:cNvSpPr>
            <p:nvPr/>
          </p:nvSpPr>
          <p:spPr bwMode="auto">
            <a:xfrm>
              <a:off x="4152960" y="3609975"/>
              <a:ext cx="39390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 b="1" dirty="0">
                  <a:solidFill>
                    <a:srgbClr val="262626"/>
                  </a:solidFill>
                  <a:latin typeface="Arial Narrow"/>
                  <a:cs typeface="Arial Narrow"/>
                </a:rPr>
                <a:t>$519</a:t>
              </a:r>
              <a:endParaRPr lang="en-US" altLang="en-US" dirty="0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716842" name="Rectangle 42"/>
            <p:cNvSpPr>
              <a:spLocks noChangeArrowheads="1"/>
            </p:cNvSpPr>
            <p:nvPr/>
          </p:nvSpPr>
          <p:spPr bwMode="auto">
            <a:xfrm>
              <a:off x="1244123" y="3857625"/>
              <a:ext cx="39390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 b="1" dirty="0">
                  <a:solidFill>
                    <a:srgbClr val="262626"/>
                  </a:solidFill>
                  <a:latin typeface="Arial Narrow"/>
                  <a:cs typeface="Arial Narrow"/>
                </a:rPr>
                <a:t>$448</a:t>
              </a:r>
              <a:endParaRPr lang="en-US" altLang="en-US" dirty="0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</p:grpSp>
      <p:sp>
        <p:nvSpPr>
          <p:cNvPr id="716857" name="Rectangle 57"/>
          <p:cNvSpPr>
            <a:spLocks noChangeArrowheads="1"/>
          </p:cNvSpPr>
          <p:nvPr/>
        </p:nvSpPr>
        <p:spPr bwMode="auto">
          <a:xfrm>
            <a:off x="846653" y="5648325"/>
            <a:ext cx="157562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en-US" b="1" dirty="0" smtClean="0">
                <a:solidFill>
                  <a:srgbClr val="262626"/>
                </a:solidFill>
                <a:latin typeface="Arial Narrow"/>
                <a:cs typeface="Arial Narrow"/>
              </a:rPr>
              <a:t>Nursing homes</a:t>
            </a:r>
            <a:endParaRPr lang="en-US" altLang="en-US" dirty="0">
              <a:solidFill>
                <a:srgbClr val="262626"/>
              </a:solidFill>
              <a:latin typeface="Arial Narrow"/>
              <a:cs typeface="Arial Narrow"/>
            </a:endParaRPr>
          </a:p>
        </p:txBody>
      </p:sp>
      <p:sp>
        <p:nvSpPr>
          <p:cNvPr id="716861" name="Rectangle 61"/>
          <p:cNvSpPr>
            <a:spLocks noChangeArrowheads="1"/>
          </p:cNvSpPr>
          <p:nvPr/>
        </p:nvSpPr>
        <p:spPr bwMode="auto">
          <a:xfrm>
            <a:off x="4065624" y="5634038"/>
            <a:ext cx="10480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en-US" b="1" dirty="0">
                <a:solidFill>
                  <a:srgbClr val="262626"/>
                </a:solidFill>
                <a:latin typeface="Arial Narrow"/>
                <a:cs typeface="Arial Narrow"/>
              </a:rPr>
              <a:t>Home </a:t>
            </a:r>
            <a:r>
              <a:rPr lang="en-US" altLang="en-US" b="1" dirty="0" smtClean="0">
                <a:solidFill>
                  <a:srgbClr val="262626"/>
                </a:solidFill>
                <a:latin typeface="Arial Narrow"/>
                <a:cs typeface="Arial Narrow"/>
              </a:rPr>
              <a:t>health care</a:t>
            </a:r>
            <a:endParaRPr lang="en-US" altLang="en-US" dirty="0">
              <a:solidFill>
                <a:srgbClr val="262626"/>
              </a:solidFill>
              <a:latin typeface="Arial Narrow"/>
              <a:cs typeface="Arial Narrow"/>
            </a:endParaRPr>
          </a:p>
        </p:txBody>
      </p:sp>
      <p:sp>
        <p:nvSpPr>
          <p:cNvPr id="716862" name="Rectangle 62"/>
          <p:cNvSpPr>
            <a:spLocks noChangeArrowheads="1"/>
          </p:cNvSpPr>
          <p:nvPr/>
        </p:nvSpPr>
        <p:spPr bwMode="auto">
          <a:xfrm>
            <a:off x="5587772" y="5681663"/>
            <a:ext cx="914359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b="1" dirty="0">
                <a:solidFill>
                  <a:srgbClr val="262626"/>
                </a:solidFill>
                <a:latin typeface="Arial Narrow"/>
                <a:cs typeface="Arial Narrow"/>
              </a:rPr>
              <a:t>Education</a:t>
            </a:r>
            <a:endParaRPr lang="en-US" altLang="en-US" dirty="0">
              <a:solidFill>
                <a:srgbClr val="262626"/>
              </a:solidFill>
              <a:latin typeface="Arial Narrow"/>
              <a:cs typeface="Arial Narrow"/>
            </a:endParaRPr>
          </a:p>
        </p:txBody>
      </p:sp>
      <p:sp>
        <p:nvSpPr>
          <p:cNvPr id="716863" name="Rectangle 63"/>
          <p:cNvSpPr>
            <a:spLocks noChangeArrowheads="1"/>
          </p:cNvSpPr>
          <p:nvPr/>
        </p:nvSpPr>
        <p:spPr bwMode="auto">
          <a:xfrm>
            <a:off x="7124180" y="5681663"/>
            <a:ext cx="851976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b="1" dirty="0">
                <a:solidFill>
                  <a:srgbClr val="262626"/>
                </a:solidFill>
                <a:latin typeface="Arial Narrow"/>
                <a:cs typeface="Arial Narrow"/>
              </a:rPr>
              <a:t>Hospitals</a:t>
            </a:r>
            <a:endParaRPr lang="en-US" altLang="en-US" dirty="0">
              <a:solidFill>
                <a:srgbClr val="262626"/>
              </a:solidFill>
              <a:latin typeface="Arial Narrow"/>
              <a:cs typeface="Arial Narrow"/>
            </a:endParaRPr>
          </a:p>
        </p:txBody>
      </p:sp>
      <p:grpSp>
        <p:nvGrpSpPr>
          <p:cNvPr id="716877" name="Group 77"/>
          <p:cNvGrpSpPr>
            <a:grpSpLocks/>
          </p:cNvGrpSpPr>
          <p:nvPr/>
        </p:nvGrpSpPr>
        <p:grpSpPr bwMode="auto">
          <a:xfrm>
            <a:off x="-92079" y="1722440"/>
            <a:ext cx="8710621" cy="5056191"/>
            <a:chOff x="-58" y="1197"/>
            <a:chExt cx="5487" cy="3185"/>
          </a:xfrm>
        </p:grpSpPr>
        <p:sp>
          <p:nvSpPr>
            <p:cNvPr id="716829" name="Line 29"/>
            <p:cNvSpPr>
              <a:spLocks noChangeShapeType="1"/>
            </p:cNvSpPr>
            <p:nvPr/>
          </p:nvSpPr>
          <p:spPr bwMode="auto">
            <a:xfrm>
              <a:off x="597" y="3611"/>
              <a:ext cx="483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716864" name="Rectangle 64"/>
            <p:cNvSpPr>
              <a:spLocks noChangeArrowheads="1"/>
            </p:cNvSpPr>
            <p:nvPr/>
          </p:nvSpPr>
          <p:spPr bwMode="auto">
            <a:xfrm rot="16200000">
              <a:off x="-307" y="2385"/>
              <a:ext cx="141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US" altLang="en-US" dirty="0">
                  <a:solidFill>
                    <a:srgbClr val="262626"/>
                  </a:solidFill>
                  <a:latin typeface="Arial Narrow"/>
                  <a:cs typeface="Arial Narrow"/>
                </a:rPr>
                <a:t>Average weekly wages</a:t>
              </a:r>
            </a:p>
          </p:txBody>
        </p:sp>
        <p:sp>
          <p:nvSpPr>
            <p:cNvPr id="716866" name="Rectangle 66"/>
            <p:cNvSpPr>
              <a:spLocks noChangeArrowheads="1"/>
            </p:cNvSpPr>
            <p:nvPr/>
          </p:nvSpPr>
          <p:spPr bwMode="auto">
            <a:xfrm>
              <a:off x="867" y="1256"/>
              <a:ext cx="115" cy="115"/>
            </a:xfrm>
            <a:prstGeom prst="rect">
              <a:avLst/>
            </a:prstGeom>
            <a:solidFill>
              <a:srgbClr val="FFCC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716867" name="Rectangle 67"/>
            <p:cNvSpPr>
              <a:spLocks noChangeArrowheads="1"/>
            </p:cNvSpPr>
            <p:nvPr/>
          </p:nvSpPr>
          <p:spPr bwMode="auto">
            <a:xfrm>
              <a:off x="1045" y="1197"/>
              <a:ext cx="64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000" b="1">
                  <a:solidFill>
                    <a:srgbClr val="262626"/>
                  </a:solidFill>
                  <a:latin typeface="Arial Narrow"/>
                  <a:cs typeface="Arial Narrow"/>
                </a:rPr>
                <a:t>All private</a:t>
              </a:r>
              <a:endParaRPr lang="en-US" altLang="en-US" sz="2000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716868" name="Rectangle 68"/>
            <p:cNvSpPr>
              <a:spLocks noChangeArrowheads="1"/>
            </p:cNvSpPr>
            <p:nvPr/>
          </p:nvSpPr>
          <p:spPr bwMode="auto">
            <a:xfrm>
              <a:off x="867" y="1478"/>
              <a:ext cx="115" cy="115"/>
            </a:xfrm>
            <a:prstGeom prst="rect">
              <a:avLst/>
            </a:prstGeom>
            <a:solidFill>
              <a:srgbClr val="008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716869" name="Rectangle 69"/>
            <p:cNvSpPr>
              <a:spLocks noChangeArrowheads="1"/>
            </p:cNvSpPr>
            <p:nvPr/>
          </p:nvSpPr>
          <p:spPr bwMode="auto">
            <a:xfrm>
              <a:off x="1046" y="1420"/>
              <a:ext cx="59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000" b="1" dirty="0">
                  <a:solidFill>
                    <a:srgbClr val="262626"/>
                  </a:solidFill>
                  <a:latin typeface="Arial Narrow"/>
                  <a:cs typeface="Arial Narrow"/>
                </a:rPr>
                <a:t>Nonprofit </a:t>
              </a:r>
              <a:endParaRPr lang="en-US" altLang="en-US" sz="2000" dirty="0">
                <a:solidFill>
                  <a:srgbClr val="262626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716806" name="Text Box 6"/>
            <p:cNvSpPr txBox="1">
              <a:spLocks noChangeArrowheads="1"/>
            </p:cNvSpPr>
            <p:nvPr/>
          </p:nvSpPr>
          <p:spPr bwMode="auto">
            <a:xfrm>
              <a:off x="-58" y="4209"/>
              <a:ext cx="211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200" b="1" dirty="0">
                  <a:solidFill>
                    <a:srgbClr val="262626"/>
                  </a:solidFill>
                  <a:latin typeface="Arial Narrow"/>
                  <a:cs typeface="Arial Narrow"/>
                </a:rPr>
                <a:t>*All private data are for the entire MSA.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-11814" y="-19351"/>
            <a:ext cx="9177826" cy="1426911"/>
            <a:chOff x="-11814" y="-19351"/>
            <a:chExt cx="9177826" cy="1426911"/>
          </a:xfrm>
        </p:grpSpPr>
        <p:grpSp>
          <p:nvGrpSpPr>
            <p:cNvPr id="84" name="Group 10"/>
            <p:cNvGrpSpPr/>
            <p:nvPr/>
          </p:nvGrpSpPr>
          <p:grpSpPr>
            <a:xfrm>
              <a:off x="0" y="0"/>
              <a:ext cx="9144000" cy="1407560"/>
              <a:chOff x="0" y="0"/>
              <a:chExt cx="9144000" cy="1407560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0" y="0"/>
                <a:ext cx="9144000" cy="140756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Text Box 16"/>
              <p:cNvSpPr txBox="1">
                <a:spLocks noChangeArrowheads="1"/>
              </p:cNvSpPr>
              <p:nvPr/>
            </p:nvSpPr>
            <p:spPr bwMode="auto">
              <a:xfrm>
                <a:off x="0" y="614734"/>
                <a:ext cx="9144000" cy="739931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noAutofit/>
              </a:bodyPr>
              <a:lstStyle/>
              <a:p>
                <a:pPr algn="ctr" eaLnBrk="0" hangingPunct="0">
                  <a:spcBef>
                    <a:spcPct val="50000"/>
                  </a:spcBef>
                  <a:tabLst>
                    <a:tab pos="7777163" algn="l"/>
                  </a:tabLst>
                  <a:defRPr/>
                </a:pPr>
                <a:r>
                  <a:rPr lang="en-US" sz="2400" cap="all" dirty="0">
                    <a:ln w="19050">
                      <a:noFill/>
                    </a:ln>
                    <a:latin typeface="Arial Narrow"/>
                    <a:cs typeface="Arial Narrow"/>
                  </a:rPr>
                  <a:t>Nonprofit vs. Average Private Wages*</a:t>
                </a:r>
                <a:br>
                  <a:rPr lang="en-US" sz="2400" cap="all" dirty="0">
                    <a:ln w="19050">
                      <a:noFill/>
                    </a:ln>
                    <a:latin typeface="Arial Narrow"/>
                    <a:cs typeface="Arial Narrow"/>
                  </a:rPr>
                </a:br>
                <a:r>
                  <a:rPr lang="en-US" sz="2400" cap="all" dirty="0">
                    <a:ln w="19050">
                      <a:noFill/>
                    </a:ln>
                    <a:latin typeface="Arial Narrow"/>
                    <a:cs typeface="Arial Narrow"/>
                  </a:rPr>
                  <a:t>Greater Washington Region, 2003</a:t>
                </a:r>
              </a:p>
            </p:txBody>
          </p:sp>
        </p:grpSp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814" y="-19351"/>
              <a:ext cx="9177826" cy="655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456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"/>
                                        <p:tgtEl>
                                          <p:spTgt spid="71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2235199" y="1955800"/>
            <a:ext cx="5638801" cy="43488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endParaRPr lang="en-US" dirty="0" smtClean="0">
              <a:solidFill>
                <a:schemeClr val="bg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pPr marL="396875" lvl="1" indent="-396875" defTabSz="393700">
              <a:spcBef>
                <a:spcPts val="0"/>
              </a:spcBef>
              <a:spcAft>
                <a:spcPts val="1800"/>
              </a:spcAft>
              <a:buClr>
                <a:schemeClr val="bg2"/>
              </a:buClr>
              <a:buSzPct val="100000"/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Narrow" pitchFamily="34" charset="0"/>
              </a:rPr>
              <a:t>254,935 </a:t>
            </a:r>
            <a:r>
              <a:rPr lang="en-US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 Narrow" pitchFamily="34" charset="0"/>
              </a:rPr>
              <a:t>workers</a:t>
            </a:r>
          </a:p>
          <a:p>
            <a:pPr marL="396875" lvl="1" indent="-396875" defTabSz="393700">
              <a:spcBef>
                <a:spcPts val="0"/>
              </a:spcBef>
              <a:spcAft>
                <a:spcPts val="1800"/>
              </a:spcAft>
              <a:buClr>
                <a:schemeClr val="bg2"/>
              </a:buClr>
              <a:buSzPct val="100000"/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Narrow" pitchFamily="34" charset="0"/>
              </a:rPr>
              <a:t>12.4% of Greater Washington Region private employment</a:t>
            </a:r>
          </a:p>
          <a:p>
            <a:pPr marL="396875" lvl="1" indent="-396875" defTabSz="393700">
              <a:spcBef>
                <a:spcPts val="0"/>
              </a:spcBef>
              <a:spcAft>
                <a:spcPts val="1800"/>
              </a:spcAft>
              <a:buClr>
                <a:schemeClr val="bg2"/>
              </a:buClr>
              <a:buSzPct val="100000"/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Narrow" pitchFamily="34" charset="0"/>
              </a:rPr>
              <a:t>Accounted for 32.4% of all private employment growth between 2003-2011</a:t>
            </a:r>
            <a:endParaRPr lang="en-US" dirty="0" smtClean="0">
              <a:solidFill>
                <a:schemeClr val="bg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1">
                  <a:lumMod val="75000"/>
                  <a:lumOff val="25000"/>
                </a:schemeClr>
              </a:solidFill>
              <a:latin typeface="Arial Narrow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11814" y="-19351"/>
            <a:ext cx="9177826" cy="1426911"/>
            <a:chOff x="-11814" y="-19351"/>
            <a:chExt cx="9177826" cy="1426911"/>
          </a:xfrm>
        </p:grpSpPr>
        <p:grpSp>
          <p:nvGrpSpPr>
            <p:cNvPr id="17" name="Group 10"/>
            <p:cNvGrpSpPr/>
            <p:nvPr/>
          </p:nvGrpSpPr>
          <p:grpSpPr>
            <a:xfrm>
              <a:off x="0" y="0"/>
              <a:ext cx="9144000" cy="1407560"/>
              <a:chOff x="0" y="0"/>
              <a:chExt cx="9144000" cy="140756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0" y="0"/>
                <a:ext cx="9144000" cy="140756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 Box 16"/>
              <p:cNvSpPr txBox="1">
                <a:spLocks noChangeArrowheads="1"/>
              </p:cNvSpPr>
              <p:nvPr/>
            </p:nvSpPr>
            <p:spPr bwMode="auto">
              <a:xfrm>
                <a:off x="0" y="580868"/>
                <a:ext cx="9144000" cy="739931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noAutofit/>
              </a:bodyPr>
              <a:lstStyle/>
              <a:p>
                <a:pPr algn="ctr" eaLnBrk="0" hangingPunct="0">
                  <a:spcBef>
                    <a:spcPct val="50000"/>
                  </a:spcBef>
                  <a:tabLst>
                    <a:tab pos="7777163" algn="l"/>
                  </a:tabLst>
                  <a:defRPr/>
                </a:pPr>
                <a:r>
                  <a:rPr lang="en-US" sz="2800" cap="all" dirty="0" smtClean="0">
                    <a:ln w="19050">
                      <a:noFill/>
                    </a:ln>
                    <a:latin typeface="Arial Narrow"/>
                    <a:cs typeface="Arial Narrow"/>
                  </a:rPr>
                  <a:t>greater Washington region </a:t>
                </a:r>
                <a:r>
                  <a:rPr lang="en-US" sz="2800" cap="all" dirty="0" err="1" smtClean="0">
                    <a:ln w="19050">
                      <a:noFill/>
                    </a:ln>
                    <a:latin typeface="Arial Narrow"/>
                    <a:cs typeface="Arial Narrow"/>
                  </a:rPr>
                  <a:t>np</a:t>
                </a:r>
                <a:r>
                  <a:rPr lang="en-US" sz="2800" cap="all" dirty="0" smtClean="0">
                    <a:ln w="19050">
                      <a:noFill/>
                    </a:ln>
                    <a:latin typeface="Arial Narrow"/>
                    <a:cs typeface="Arial Narrow"/>
                  </a:rPr>
                  <a:t> employment, 2011</a:t>
                </a:r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814" y="-19351"/>
              <a:ext cx="9177826" cy="655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865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/>
          <p:cNvGrpSpPr/>
          <p:nvPr/>
        </p:nvGrpSpPr>
        <p:grpSpPr>
          <a:xfrm>
            <a:off x="-11814" y="-19351"/>
            <a:ext cx="9177826" cy="1426911"/>
            <a:chOff x="-11814" y="-19351"/>
            <a:chExt cx="9177826" cy="1426911"/>
          </a:xfrm>
        </p:grpSpPr>
        <p:grpSp>
          <p:nvGrpSpPr>
            <p:cNvPr id="84" name="Group 10"/>
            <p:cNvGrpSpPr/>
            <p:nvPr/>
          </p:nvGrpSpPr>
          <p:grpSpPr>
            <a:xfrm>
              <a:off x="0" y="0"/>
              <a:ext cx="9144000" cy="1407560"/>
              <a:chOff x="0" y="0"/>
              <a:chExt cx="9144000" cy="1407560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0" y="0"/>
                <a:ext cx="9144000" cy="140756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Text Box 16"/>
              <p:cNvSpPr txBox="1">
                <a:spLocks noChangeArrowheads="1"/>
              </p:cNvSpPr>
              <p:nvPr/>
            </p:nvSpPr>
            <p:spPr bwMode="auto">
              <a:xfrm>
                <a:off x="0" y="614734"/>
                <a:ext cx="9144000" cy="739931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noAutofit/>
              </a:bodyPr>
              <a:lstStyle/>
              <a:p>
                <a:pPr algn="ctr" eaLnBrk="0" hangingPunct="0">
                  <a:spcBef>
                    <a:spcPct val="50000"/>
                  </a:spcBef>
                  <a:tabLst>
                    <a:tab pos="7777163" algn="l"/>
                  </a:tabLst>
                  <a:defRPr/>
                </a:pPr>
                <a:r>
                  <a:rPr lang="en-US" sz="2400" cap="all" dirty="0">
                    <a:ln w="19050">
                      <a:noFill/>
                    </a:ln>
                    <a:latin typeface="Arial Narrow"/>
                    <a:cs typeface="Arial Narrow"/>
                  </a:rPr>
                  <a:t>Nonprofit share of </a:t>
                </a:r>
                <a:r>
                  <a:rPr lang="en-US" sz="2400" cap="all" dirty="0" smtClean="0">
                    <a:ln w="19050">
                      <a:noFill/>
                    </a:ln>
                    <a:latin typeface="Arial Narrow"/>
                    <a:cs typeface="Arial Narrow"/>
                  </a:rPr>
                  <a:t>Greater </a:t>
                </a:r>
                <a:r>
                  <a:rPr lang="en-US" sz="2400" cap="all" dirty="0">
                    <a:ln w="19050">
                      <a:noFill/>
                    </a:ln>
                    <a:latin typeface="Arial Narrow"/>
                    <a:cs typeface="Arial Narrow"/>
                  </a:rPr>
                  <a:t>Washington </a:t>
                </a:r>
                <a:r>
                  <a:rPr lang="en-US" sz="2400" cap="all" dirty="0" smtClean="0">
                    <a:ln w="19050">
                      <a:noFill/>
                    </a:ln>
                    <a:latin typeface="Arial Narrow"/>
                    <a:cs typeface="Arial Narrow"/>
                  </a:rPr>
                  <a:t>Region </a:t>
                </a:r>
                <a:br>
                  <a:rPr lang="en-US" sz="2400" cap="all" dirty="0" smtClean="0">
                    <a:ln w="19050">
                      <a:noFill/>
                    </a:ln>
                    <a:latin typeface="Arial Narrow"/>
                    <a:cs typeface="Arial Narrow"/>
                  </a:rPr>
                </a:br>
                <a:r>
                  <a:rPr lang="en-US" sz="2400" cap="all" dirty="0" smtClean="0">
                    <a:ln w="19050">
                      <a:noFill/>
                    </a:ln>
                    <a:latin typeface="Arial Narrow"/>
                    <a:cs typeface="Arial Narrow"/>
                  </a:rPr>
                  <a:t>private employment, by jurisdiction, 2003 </a:t>
                </a:r>
                <a:r>
                  <a:rPr lang="en-US" sz="2400" dirty="0" smtClean="0">
                    <a:ln w="19050">
                      <a:noFill/>
                    </a:ln>
                    <a:latin typeface="Arial Narrow"/>
                    <a:cs typeface="Arial Narrow"/>
                  </a:rPr>
                  <a:t>vs. </a:t>
                </a:r>
                <a:r>
                  <a:rPr lang="en-US" sz="2400" cap="all" dirty="0" smtClean="0">
                    <a:ln w="19050">
                      <a:noFill/>
                    </a:ln>
                    <a:latin typeface="Arial Narrow"/>
                    <a:cs typeface="Arial Narrow"/>
                  </a:rPr>
                  <a:t>2011</a:t>
                </a:r>
                <a:endParaRPr lang="en-US" sz="2400" cap="all" dirty="0">
                  <a:ln w="19050">
                    <a:noFill/>
                  </a:ln>
                  <a:latin typeface="Arial Narrow"/>
                  <a:cs typeface="Arial Narrow"/>
                </a:endParaRPr>
              </a:p>
            </p:txBody>
          </p:sp>
        </p:grpSp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814" y="-19351"/>
              <a:ext cx="9177826" cy="655450"/>
            </a:xfrm>
            <a:prstGeom prst="rect">
              <a:avLst/>
            </a:prstGeom>
          </p:spPr>
        </p:pic>
      </p:grpSp>
      <p:graphicFrame>
        <p:nvGraphicFramePr>
          <p:cNvPr id="48" name="Chart 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3230972"/>
              </p:ext>
            </p:extLst>
          </p:nvPr>
        </p:nvGraphicFramePr>
        <p:xfrm>
          <a:off x="157988" y="1485900"/>
          <a:ext cx="8897112" cy="528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849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10"/>
                                        <p:tgtEl>
                                          <p:spTgt spid="4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10"/>
                                        <p:tgtEl>
                                          <p:spTgt spid="4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8" grpId="0">
        <p:bldSub>
          <a:bldChart bld="series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9022" y="1945435"/>
            <a:ext cx="8459857" cy="4790383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400" dirty="0" smtClean="0">
              <a:solidFill>
                <a:schemeClr val="bg1">
                  <a:lumMod val="85000"/>
                  <a:lumOff val="15000"/>
                </a:schemeClr>
              </a:solidFill>
              <a:latin typeface="Arial Narrow" pitchFamily="34" charset="0"/>
            </a:endParaRPr>
          </a:p>
          <a:p>
            <a:pPr marL="854075" lvl="1" indent="-396875">
              <a:spcBef>
                <a:spcPts val="0"/>
              </a:spcBef>
              <a:spcAft>
                <a:spcPts val="1800"/>
              </a:spcAft>
              <a:buClr>
                <a:schemeClr val="bg2"/>
              </a:buClr>
              <a:buSzPct val="125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Narrow" pitchFamily="34" charset="0"/>
              </a:rPr>
              <a:t>Neither governments nor businesses can solve global challenges on their own.</a:t>
            </a:r>
          </a:p>
          <a:p>
            <a:pPr marL="854075" lvl="1" indent="-396875">
              <a:spcBef>
                <a:spcPts val="0"/>
              </a:spcBef>
              <a:spcAft>
                <a:spcPts val="1800"/>
              </a:spcAft>
              <a:buClr>
                <a:schemeClr val="bg2"/>
              </a:buClr>
              <a:buSzPct val="125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Narrow" pitchFamily="34" charset="0"/>
              </a:rPr>
              <a:t>Civil society organizations an invaluable renewable resource.</a:t>
            </a:r>
          </a:p>
          <a:p>
            <a:pPr marL="854075" lvl="1" indent="-396875">
              <a:spcBef>
                <a:spcPts val="0"/>
              </a:spcBef>
              <a:spcAft>
                <a:spcPts val="1800"/>
              </a:spcAft>
              <a:buClr>
                <a:schemeClr val="bg2"/>
              </a:buClr>
              <a:buSzPct val="125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Narrow" pitchFamily="34" charset="0"/>
              </a:rPr>
              <a:t>Not making effective enough use of this resource</a:t>
            </a:r>
          </a:p>
          <a:p>
            <a:pPr marL="854075" lvl="1" indent="-396875">
              <a:spcBef>
                <a:spcPts val="0"/>
              </a:spcBef>
              <a:spcAft>
                <a:spcPts val="1800"/>
              </a:spcAft>
              <a:buClr>
                <a:schemeClr val="bg2"/>
              </a:buClr>
              <a:buSzPct val="125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Narrow" pitchFamily="34" charset="0"/>
              </a:rPr>
              <a:t>Gross lack of basic information a major reason.</a:t>
            </a:r>
          </a:p>
          <a:p>
            <a:pPr marL="854075" lvl="1" indent="-396875">
              <a:buClr>
                <a:schemeClr val="bg2"/>
              </a:buClr>
              <a:buSzPct val="125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Narrow" pitchFamily="34" charset="0"/>
              </a:rPr>
              <a:t>JHU/CCSS forging the tools that can allow us to do better!</a:t>
            </a:r>
          </a:p>
          <a:p>
            <a:pPr lvl="1">
              <a:buNone/>
            </a:pPr>
            <a:endParaRPr lang="en-US" sz="2400" dirty="0" smtClean="0">
              <a:solidFill>
                <a:schemeClr val="bg1">
                  <a:lumMod val="85000"/>
                  <a:lumOff val="15000"/>
                </a:schemeClr>
              </a:solidFill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>
              <a:solidFill>
                <a:schemeClr val="bg1">
                  <a:lumMod val="85000"/>
                  <a:lumOff val="15000"/>
                </a:schemeClr>
              </a:solidFill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>
              <a:solidFill>
                <a:schemeClr val="bg1">
                  <a:lumMod val="85000"/>
                  <a:lumOff val="15000"/>
                </a:schemeClr>
              </a:solidFill>
              <a:latin typeface="Arial Narrow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11814" y="-19351"/>
            <a:ext cx="9177826" cy="1426911"/>
            <a:chOff x="-11814" y="-19351"/>
            <a:chExt cx="9177826" cy="1426911"/>
          </a:xfrm>
        </p:grpSpPr>
        <p:grpSp>
          <p:nvGrpSpPr>
            <p:cNvPr id="18" name="Group 10"/>
            <p:cNvGrpSpPr/>
            <p:nvPr/>
          </p:nvGrpSpPr>
          <p:grpSpPr>
            <a:xfrm>
              <a:off x="0" y="0"/>
              <a:ext cx="9144000" cy="1407560"/>
              <a:chOff x="0" y="0"/>
              <a:chExt cx="9144000" cy="140756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0" y="0"/>
                <a:ext cx="9144000" cy="140756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 Box 16"/>
              <p:cNvSpPr txBox="1">
                <a:spLocks noChangeArrowheads="1"/>
              </p:cNvSpPr>
              <p:nvPr/>
            </p:nvSpPr>
            <p:spPr bwMode="auto">
              <a:xfrm>
                <a:off x="0" y="580868"/>
                <a:ext cx="9144000" cy="739931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noAutofit/>
              </a:bodyPr>
              <a:lstStyle/>
              <a:p>
                <a:pPr algn="ctr" eaLnBrk="0" hangingPunct="0">
                  <a:spcBef>
                    <a:spcPct val="50000"/>
                  </a:spcBef>
                  <a:tabLst>
                    <a:tab pos="7777163" algn="l"/>
                  </a:tabLst>
                  <a:defRPr/>
                </a:pPr>
                <a:r>
                  <a:rPr lang="en-US" sz="3200" cap="all" dirty="0" smtClean="0">
                    <a:ln w="19050">
                      <a:noFill/>
                    </a:ln>
                    <a:latin typeface="Arial Narrow"/>
                    <a:cs typeface="Arial Narrow"/>
                  </a:rPr>
                  <a:t>what we believe</a:t>
                </a:r>
              </a:p>
            </p:txBody>
          </p:sp>
        </p:grp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814" y="-19351"/>
              <a:ext cx="9177826" cy="655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51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987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/>
          <p:cNvGrpSpPr/>
          <p:nvPr/>
        </p:nvGrpSpPr>
        <p:grpSpPr>
          <a:xfrm>
            <a:off x="-11814" y="-19351"/>
            <a:ext cx="9177826" cy="1426911"/>
            <a:chOff x="-11814" y="-19351"/>
            <a:chExt cx="9177826" cy="1426911"/>
          </a:xfrm>
        </p:grpSpPr>
        <p:grpSp>
          <p:nvGrpSpPr>
            <p:cNvPr id="84" name="Group 10"/>
            <p:cNvGrpSpPr/>
            <p:nvPr/>
          </p:nvGrpSpPr>
          <p:grpSpPr>
            <a:xfrm>
              <a:off x="0" y="0"/>
              <a:ext cx="9144000" cy="1407560"/>
              <a:chOff x="0" y="0"/>
              <a:chExt cx="9144000" cy="1407560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0" y="0"/>
                <a:ext cx="9144000" cy="140756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Text Box 16"/>
              <p:cNvSpPr txBox="1">
                <a:spLocks noChangeArrowheads="1"/>
              </p:cNvSpPr>
              <p:nvPr/>
            </p:nvSpPr>
            <p:spPr bwMode="auto">
              <a:xfrm>
                <a:off x="0" y="614734"/>
                <a:ext cx="9144000" cy="739931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noAutofit/>
              </a:bodyPr>
              <a:lstStyle/>
              <a:p>
                <a:pPr algn="ctr" eaLnBrk="0" hangingPunct="0">
                  <a:spcBef>
                    <a:spcPct val="50000"/>
                  </a:spcBef>
                  <a:tabLst>
                    <a:tab pos="7777163" algn="l"/>
                  </a:tabLst>
                  <a:defRPr/>
                </a:pPr>
                <a:r>
                  <a:rPr lang="en-US" sz="2400" cap="all" dirty="0">
                    <a:ln w="19050">
                      <a:noFill/>
                    </a:ln>
                    <a:latin typeface="Arial Narrow"/>
                    <a:cs typeface="Arial Narrow"/>
                  </a:rPr>
                  <a:t>Nonprofit Share of Greater </a:t>
                </a:r>
                <a:r>
                  <a:rPr lang="en-US" sz="2400" cap="all" dirty="0" smtClean="0">
                    <a:ln w="19050">
                      <a:noFill/>
                    </a:ln>
                    <a:latin typeface="Arial Narrow"/>
                    <a:cs typeface="Arial Narrow"/>
                  </a:rPr>
                  <a:t>Washington region</a:t>
                </a:r>
                <a:r>
                  <a:rPr lang="en-US" sz="2400" cap="all" dirty="0">
                    <a:ln w="19050">
                      <a:noFill/>
                    </a:ln>
                    <a:latin typeface="Arial Narrow"/>
                    <a:cs typeface="Arial Narrow"/>
                  </a:rPr>
                  <a:t/>
                </a:r>
                <a:br>
                  <a:rPr lang="en-US" sz="2400" cap="all" dirty="0">
                    <a:ln w="19050">
                      <a:noFill/>
                    </a:ln>
                    <a:latin typeface="Arial Narrow"/>
                    <a:cs typeface="Arial Narrow"/>
                  </a:rPr>
                </a:br>
                <a:r>
                  <a:rPr lang="en-US" sz="2400" cap="all" dirty="0">
                    <a:ln w="19050">
                      <a:noFill/>
                    </a:ln>
                    <a:latin typeface="Arial Narrow"/>
                    <a:cs typeface="Arial Narrow"/>
                  </a:rPr>
                  <a:t>Private </a:t>
                </a:r>
                <a:r>
                  <a:rPr lang="en-US" sz="2400" cap="all" dirty="0" smtClean="0">
                    <a:ln w="19050">
                      <a:noFill/>
                    </a:ln>
                    <a:latin typeface="Arial Narrow"/>
                    <a:cs typeface="Arial Narrow"/>
                  </a:rPr>
                  <a:t>Employment Growth, </a:t>
                </a:r>
                <a:r>
                  <a:rPr lang="en-US" sz="2400" cap="all" dirty="0">
                    <a:ln w="19050">
                      <a:noFill/>
                    </a:ln>
                    <a:latin typeface="Arial Narrow"/>
                    <a:cs typeface="Arial Narrow"/>
                  </a:rPr>
                  <a:t>by Jurisdiction, </a:t>
                </a:r>
                <a:r>
                  <a:rPr lang="en-US" sz="2400" cap="all" dirty="0" smtClean="0">
                    <a:ln w="19050">
                      <a:noFill/>
                    </a:ln>
                    <a:latin typeface="Arial Narrow"/>
                    <a:cs typeface="Arial Narrow"/>
                  </a:rPr>
                  <a:t>2011</a:t>
                </a:r>
                <a:endParaRPr lang="en-US" sz="2400" cap="all" dirty="0">
                  <a:ln w="19050">
                    <a:noFill/>
                  </a:ln>
                  <a:latin typeface="Arial Narrow"/>
                  <a:cs typeface="Arial Narrow"/>
                </a:endParaRPr>
              </a:p>
            </p:txBody>
          </p:sp>
        </p:grpSp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814" y="-19351"/>
              <a:ext cx="9177826" cy="655450"/>
            </a:xfrm>
            <a:prstGeom prst="rect">
              <a:avLst/>
            </a:prstGeom>
          </p:spPr>
        </p:pic>
      </p:grp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7389580"/>
              </p:ext>
            </p:extLst>
          </p:nvPr>
        </p:nvGraphicFramePr>
        <p:xfrm>
          <a:off x="635000" y="1562100"/>
          <a:ext cx="7886700" cy="504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072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"/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"/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"/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"/>
                                        <p:tgtEl>
                                          <p:spTgt spid="7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El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50" y="1644865"/>
            <a:ext cx="8274204" cy="50449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Narrow" pitchFamily="34" charset="0"/>
              </a:rPr>
              <a:t>Multiple possibilities for supportive activity: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bg1">
                  <a:lumMod val="85000"/>
                  <a:lumOff val="15000"/>
                </a:schemeClr>
              </a:solidFill>
              <a:latin typeface="Arial Narrow" pitchFamily="34" charset="0"/>
            </a:endParaRPr>
          </a:p>
          <a:p>
            <a:pPr marL="914400" lvl="1" indent="-457200">
              <a:spcBef>
                <a:spcPts val="0"/>
              </a:spcBef>
              <a:spcAft>
                <a:spcPts val="1800"/>
              </a:spcAft>
              <a:buClr>
                <a:schemeClr val="bg2"/>
              </a:buClr>
              <a:buSzPct val="125000"/>
              <a:buFont typeface="+mj-lt"/>
              <a:buAutoNum type="arabicParenR"/>
            </a:pPr>
            <a:r>
              <a:rPr lang="en-US" sz="2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 Narrow" pitchFamily="34" charset="0"/>
              </a:rPr>
              <a:t>Washington Region Nonprofit Employment Trend </a:t>
            </a:r>
            <a:r>
              <a:rPr lang="en-US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Narrow" pitchFamily="34" charset="0"/>
              </a:rPr>
              <a:t>Reports</a:t>
            </a:r>
          </a:p>
          <a:p>
            <a:pPr marL="914400" lvl="1" indent="-457200">
              <a:spcBef>
                <a:spcPts val="0"/>
              </a:spcBef>
              <a:spcAft>
                <a:spcPts val="1800"/>
              </a:spcAft>
              <a:buClr>
                <a:schemeClr val="bg2"/>
              </a:buClr>
              <a:buSzPct val="125000"/>
              <a:buFont typeface="+mj-lt"/>
              <a:buAutoNum type="arabicParenR"/>
            </a:pPr>
            <a:r>
              <a:rPr lang="en-US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Narrow" pitchFamily="34" charset="0"/>
              </a:rPr>
              <a:t>Washington Region Nonprofit Economy Trend Reports</a:t>
            </a:r>
            <a:endParaRPr lang="en-US" sz="2400" dirty="0" smtClean="0">
              <a:solidFill>
                <a:schemeClr val="bg1">
                  <a:lumMod val="85000"/>
                  <a:lumOff val="15000"/>
                </a:schemeClr>
              </a:solidFill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>
              <a:solidFill>
                <a:schemeClr val="bg1">
                  <a:lumMod val="85000"/>
                  <a:lumOff val="15000"/>
                </a:schemeClr>
              </a:solidFill>
              <a:latin typeface="Arial Narrow" pitchFamily="34" charset="0"/>
            </a:endParaRPr>
          </a:p>
        </p:txBody>
      </p:sp>
      <p:grpSp>
        <p:nvGrpSpPr>
          <p:cNvPr id="12" name="Group 10"/>
          <p:cNvGrpSpPr/>
          <p:nvPr/>
        </p:nvGrpSpPr>
        <p:grpSpPr>
          <a:xfrm>
            <a:off x="0" y="0"/>
            <a:ext cx="9144000" cy="1407560"/>
            <a:chOff x="0" y="0"/>
            <a:chExt cx="9144000" cy="1407560"/>
          </a:xfrm>
        </p:grpSpPr>
        <p:grpSp>
          <p:nvGrpSpPr>
            <p:cNvPr id="13" name="Group 7"/>
            <p:cNvGrpSpPr/>
            <p:nvPr/>
          </p:nvGrpSpPr>
          <p:grpSpPr>
            <a:xfrm>
              <a:off x="0" y="0"/>
              <a:ext cx="9144000" cy="1407560"/>
              <a:chOff x="0" y="0"/>
              <a:chExt cx="9144000" cy="140756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0"/>
                <a:ext cx="9144000" cy="1407560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15" descr="CCSS PPT banner.png"/>
              <p:cNvPicPr>
                <a:picLocks noChangeAspect="1"/>
              </p:cNvPicPr>
              <p:nvPr/>
            </p:nvPicPr>
            <p:blipFill>
              <a:blip r:embed="rId2" cstate="print"/>
              <a:srcRect l="5537" t="-36677"/>
              <a:stretch>
                <a:fillRect/>
              </a:stretch>
            </p:blipFill>
            <p:spPr>
              <a:xfrm>
                <a:off x="0" y="0"/>
                <a:ext cx="9144000" cy="437422"/>
              </a:xfrm>
              <a:prstGeom prst="rect">
                <a:avLst/>
              </a:prstGeom>
            </p:spPr>
          </p:pic>
        </p:grpSp>
        <p:sp>
          <p:nvSpPr>
            <p:cNvPr id="14" name="Text Box 16"/>
            <p:cNvSpPr txBox="1">
              <a:spLocks noChangeArrowheads="1"/>
            </p:cNvSpPr>
            <p:nvPr/>
          </p:nvSpPr>
          <p:spPr bwMode="auto">
            <a:xfrm>
              <a:off x="0" y="462337"/>
              <a:ext cx="9144000" cy="83220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pPr algn="ctr" eaLnBrk="0" hangingPunct="0">
                <a:spcBef>
                  <a:spcPct val="50000"/>
                </a:spcBef>
                <a:tabLst>
                  <a:tab pos="7777163" algn="l"/>
                </a:tabLst>
                <a:defRPr/>
              </a:pPr>
              <a:r>
                <a:rPr lang="en-US" sz="3200" cap="all" dirty="0" smtClean="0">
                  <a:ln w="19050">
                    <a:noFill/>
                  </a:ln>
                  <a:latin typeface="Franklin Gothic Medium Cond" pitchFamily="34" charset="0"/>
                  <a:cs typeface="Courier New" pitchFamily="49" charset="0"/>
                </a:rPr>
                <a:t>Who we are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-11814" y="-19351"/>
            <a:ext cx="9177826" cy="1426911"/>
            <a:chOff x="-11814" y="-19351"/>
            <a:chExt cx="9177826" cy="1426911"/>
          </a:xfrm>
        </p:grpSpPr>
        <p:grpSp>
          <p:nvGrpSpPr>
            <p:cNvPr id="19" name="Group 10"/>
            <p:cNvGrpSpPr/>
            <p:nvPr/>
          </p:nvGrpSpPr>
          <p:grpSpPr>
            <a:xfrm>
              <a:off x="0" y="0"/>
              <a:ext cx="9144000" cy="1407560"/>
              <a:chOff x="0" y="0"/>
              <a:chExt cx="9144000" cy="140756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0" y="0"/>
                <a:ext cx="9144000" cy="140756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 Box 16"/>
              <p:cNvSpPr txBox="1">
                <a:spLocks noChangeArrowheads="1"/>
              </p:cNvSpPr>
              <p:nvPr/>
            </p:nvSpPr>
            <p:spPr bwMode="auto">
              <a:xfrm>
                <a:off x="0" y="614734"/>
                <a:ext cx="9144000" cy="739931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noAutofit/>
              </a:bodyPr>
              <a:lstStyle/>
              <a:p>
                <a:pPr algn="ctr" eaLnBrk="0" hangingPunct="0">
                  <a:spcBef>
                    <a:spcPct val="50000"/>
                  </a:spcBef>
                  <a:tabLst>
                    <a:tab pos="7777163" algn="l"/>
                  </a:tabLst>
                  <a:defRPr/>
                </a:pPr>
                <a:r>
                  <a:rPr lang="en-US" sz="3200" cap="all" dirty="0" smtClean="0">
                    <a:ln w="19050">
                      <a:noFill/>
                    </a:ln>
                    <a:latin typeface="Arial Narrow"/>
                    <a:cs typeface="Arial Narrow"/>
                  </a:rPr>
                  <a:t>WHAT CAN WE DO FOR DC NONPROFITS?</a:t>
                </a:r>
                <a:endParaRPr lang="en-US" sz="3200" cap="all" dirty="0">
                  <a:ln w="19050">
                    <a:noFill/>
                  </a:ln>
                  <a:latin typeface="Arial Narrow"/>
                  <a:cs typeface="Arial Narrow"/>
                </a:endParaRPr>
              </a:p>
            </p:txBody>
          </p:sp>
        </p:grp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814" y="-19351"/>
              <a:ext cx="9177826" cy="655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989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987" grpId="0" uiExpand="1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/>
          <p:nvPr/>
        </p:nvGrpSpPr>
        <p:grpSpPr>
          <a:xfrm>
            <a:off x="0" y="249922"/>
            <a:ext cx="9144000" cy="996606"/>
            <a:chOff x="0" y="249922"/>
            <a:chExt cx="9144000" cy="996606"/>
          </a:xfrm>
        </p:grpSpPr>
        <p:pic>
          <p:nvPicPr>
            <p:cNvPr id="5" name="Picture 4" descr="NED_PPT banner.png"/>
            <p:cNvPicPr>
              <a:picLocks noChangeAspect="1"/>
            </p:cNvPicPr>
            <p:nvPr/>
          </p:nvPicPr>
          <p:blipFill>
            <a:blip r:embed="rId3" cstate="print"/>
            <a:srcRect l="2989" r="26297"/>
            <a:stretch>
              <a:fillRect/>
            </a:stretch>
          </p:blipFill>
          <p:spPr>
            <a:xfrm>
              <a:off x="0" y="249922"/>
              <a:ext cx="9144000" cy="99660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997200" y="355825"/>
              <a:ext cx="6146800" cy="7706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lvl="0" algn="ctr">
                <a:spcBef>
                  <a:spcPct val="0"/>
                </a:spcBef>
              </a:pPr>
              <a:endParaRPr lang="en-US" sz="2800" cap="all" dirty="0" smtClean="0">
                <a:latin typeface="Arial Narrow" pitchFamily="34" charset="0"/>
              </a:endParaRPr>
            </a:p>
          </p:txBody>
        </p:sp>
      </p:grpSp>
      <p:pic>
        <p:nvPicPr>
          <p:cNvPr id="7" name="Picture 6" descr="NED_VA2012_Cov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6267" y="508000"/>
            <a:ext cx="4470400" cy="609359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47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0" y="249922"/>
            <a:ext cx="9144000" cy="996606"/>
            <a:chOff x="0" y="249922"/>
            <a:chExt cx="9144000" cy="996606"/>
          </a:xfrm>
        </p:grpSpPr>
        <p:pic>
          <p:nvPicPr>
            <p:cNvPr id="7" name="Picture 6" descr="NED_PPT banner.png"/>
            <p:cNvPicPr>
              <a:picLocks noChangeAspect="1"/>
            </p:cNvPicPr>
            <p:nvPr/>
          </p:nvPicPr>
          <p:blipFill>
            <a:blip r:embed="rId3" cstate="print"/>
            <a:srcRect l="2989" r="26297"/>
            <a:stretch>
              <a:fillRect/>
            </a:stretch>
          </p:blipFill>
          <p:spPr>
            <a:xfrm>
              <a:off x="0" y="249922"/>
              <a:ext cx="9144000" cy="9966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997200" y="355825"/>
              <a:ext cx="6146800" cy="7706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800" cap="all" dirty="0" smtClean="0">
                  <a:latin typeface="Arial Narrow" pitchFamily="34" charset="0"/>
                </a:rPr>
                <a:t>In search of Virginia nonprofits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950448" y="2318437"/>
            <a:ext cx="6516219" cy="39756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77850" indent="-577850">
              <a:spcAft>
                <a:spcPts val="2400"/>
              </a:spcAft>
              <a:buClr>
                <a:schemeClr val="bg2"/>
              </a:buClr>
              <a:buFont typeface="Symbol" pitchFamily="18" charset="2"/>
              <a:buChar char="®"/>
            </a:pPr>
            <a:r>
              <a:rPr lang="en-US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Narrow" pitchFamily="34" charset="0"/>
              </a:rPr>
              <a:t>IRS 990 AND 990PF forms</a:t>
            </a:r>
          </a:p>
          <a:p>
            <a:pPr marL="577850" indent="-577850">
              <a:spcAft>
                <a:spcPts val="2400"/>
              </a:spcAft>
              <a:buClr>
                <a:schemeClr val="bg2"/>
              </a:buClr>
              <a:buFont typeface="Symbol" pitchFamily="18" charset="2"/>
              <a:buChar char="®"/>
            </a:pPr>
            <a:r>
              <a:rPr lang="en-US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Narrow" pitchFamily="34" charset="0"/>
              </a:rPr>
              <a:t>BLS Quarterly Census of Employment and Wages (QECW)</a:t>
            </a:r>
          </a:p>
          <a:p>
            <a:pPr marL="577850" indent="-577850">
              <a:spcAft>
                <a:spcPts val="2400"/>
              </a:spcAft>
              <a:buClr>
                <a:schemeClr val="bg2"/>
              </a:buClr>
              <a:buFont typeface="Symbol" pitchFamily="18" charset="2"/>
              <a:buChar char="®"/>
            </a:pPr>
            <a:r>
              <a:rPr lang="en-US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Narrow" pitchFamily="34" charset="0"/>
              </a:rPr>
              <a:t>IRS charitable giving data</a:t>
            </a:r>
          </a:p>
          <a:p>
            <a:pPr marL="577850" indent="-577850">
              <a:spcAft>
                <a:spcPts val="2400"/>
              </a:spcAft>
              <a:buClr>
                <a:schemeClr val="bg2"/>
              </a:buClr>
              <a:buFont typeface="Symbol" pitchFamily="18" charset="2"/>
              <a:buChar char="®"/>
            </a:pPr>
            <a:r>
              <a:rPr lang="en-US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Narrow" pitchFamily="34" charset="0"/>
              </a:rPr>
              <a:t>Census Bureau volunteering data</a:t>
            </a:r>
            <a:endParaRPr lang="en-US" sz="3200" b="1" dirty="0">
              <a:solidFill>
                <a:schemeClr val="bg1">
                  <a:lumMod val="85000"/>
                  <a:lumOff val="1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0040" y="1418415"/>
            <a:ext cx="3711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262626"/>
                </a:solidFill>
                <a:latin typeface="Arial Narrow" pitchFamily="34" charset="0"/>
              </a:rPr>
              <a:t>DATA SOURCES</a:t>
            </a:r>
            <a:endParaRPr lang="en-US" sz="4000" b="1" dirty="0">
              <a:solidFill>
                <a:srgbClr val="262626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46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0" y="249922"/>
            <a:ext cx="9144000" cy="996606"/>
            <a:chOff x="0" y="249922"/>
            <a:chExt cx="9144000" cy="996606"/>
          </a:xfrm>
        </p:grpSpPr>
        <p:pic>
          <p:nvPicPr>
            <p:cNvPr id="7" name="Picture 6" descr="NED_PPT banner.png"/>
            <p:cNvPicPr>
              <a:picLocks noChangeAspect="1"/>
            </p:cNvPicPr>
            <p:nvPr/>
          </p:nvPicPr>
          <p:blipFill>
            <a:blip r:embed="rId3" cstate="print"/>
            <a:srcRect l="2989" r="26297"/>
            <a:stretch>
              <a:fillRect/>
            </a:stretch>
          </p:blipFill>
          <p:spPr>
            <a:xfrm>
              <a:off x="0" y="249922"/>
              <a:ext cx="9144000" cy="9966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971800" y="463402"/>
              <a:ext cx="617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3200" cap="all" dirty="0">
                  <a:latin typeface="Arial Narrow" pitchFamily="34" charset="0"/>
                </a:rPr>
                <a:t>Virginia</a:t>
              </a:r>
              <a:r>
                <a:rPr lang="en-US" sz="3200" b="1" cap="all" dirty="0" smtClean="0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en-US" sz="3200" cap="all" dirty="0">
                  <a:latin typeface="Arial Narrow" pitchFamily="34" charset="0"/>
                </a:rPr>
                <a:t>nonprofit footprint</a:t>
              </a:r>
            </a:p>
          </p:txBody>
        </p:sp>
      </p:grpSp>
      <p:sp>
        <p:nvSpPr>
          <p:cNvPr id="6" name="Rectangle 297"/>
          <p:cNvSpPr>
            <a:spLocks noChangeArrowheads="1"/>
          </p:cNvSpPr>
          <p:nvPr/>
        </p:nvSpPr>
        <p:spPr bwMode="auto">
          <a:xfrm>
            <a:off x="6212542" y="5966692"/>
            <a:ext cx="2689412" cy="891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2075" tIns="46038" rIns="92075" bIns="46038" anchor="ctr"/>
          <a:lstStyle/>
          <a:p>
            <a:pPr algn="r">
              <a:lnSpc>
                <a:spcPct val="80000"/>
              </a:lnSpc>
              <a:spcBef>
                <a:spcPct val="0"/>
              </a:spcBef>
            </a:pPr>
            <a:r>
              <a:rPr lang="en-US" sz="900" b="0" i="1" dirty="0" smtClean="0">
                <a:solidFill>
                  <a:srgbClr val="262626"/>
                </a:solidFill>
                <a:latin typeface="Arial Narrow" pitchFamily="34" charset="0"/>
              </a:rPr>
              <a:t>Source:</a:t>
            </a:r>
            <a:r>
              <a:rPr lang="en-US" sz="900" i="1" dirty="0" smtClean="0">
                <a:solidFill>
                  <a:srgbClr val="262626"/>
                </a:solidFill>
                <a:latin typeface="Arial Narrow" pitchFamily="34" charset="0"/>
              </a:rPr>
              <a:t> Lester M. Salamon and Stephanie L. Geller, “Virginia’s Nonprofit Sector: Shaping the economic, cultural, and social landscape”</a:t>
            </a:r>
            <a:r>
              <a:rPr lang="en-US" sz="900" b="0" i="1" dirty="0" smtClean="0">
                <a:solidFill>
                  <a:srgbClr val="262626"/>
                </a:solidFill>
                <a:latin typeface="Arial Narrow" pitchFamily="34" charset="0"/>
              </a:rPr>
              <a:t> (Johns Hopkins University, 2012). </a:t>
            </a:r>
          </a:p>
          <a:p>
            <a:pPr algn="r">
              <a:lnSpc>
                <a:spcPct val="8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900" b="1" i="1" dirty="0" smtClean="0">
                <a:solidFill>
                  <a:srgbClr val="262626"/>
                </a:solidFill>
                <a:latin typeface="Arial Narrow" pitchFamily="34" charset="0"/>
              </a:rPr>
              <a:t>Available at ccss.jhu.edu.</a:t>
            </a:r>
            <a:endParaRPr lang="en-US" sz="900" b="1" i="1" dirty="0">
              <a:solidFill>
                <a:srgbClr val="262626"/>
              </a:solidFill>
              <a:latin typeface="Arial Narrow" pitchFamily="34" charset="0"/>
            </a:endParaRPr>
          </a:p>
        </p:txBody>
      </p:sp>
      <p:pic>
        <p:nvPicPr>
          <p:cNvPr id="2050" name="Picture 2" descr="C:\Documents and Settings\cnewhou1\Desktop\VA2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172713" y="1402787"/>
            <a:ext cx="6021463" cy="51496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640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0" y="249922"/>
            <a:ext cx="9144000" cy="996606"/>
            <a:chOff x="0" y="249922"/>
            <a:chExt cx="9144000" cy="996606"/>
          </a:xfrm>
        </p:grpSpPr>
        <p:pic>
          <p:nvPicPr>
            <p:cNvPr id="12" name="Picture 11" descr="NED_PPT banner.png"/>
            <p:cNvPicPr>
              <a:picLocks noChangeAspect="1"/>
            </p:cNvPicPr>
            <p:nvPr/>
          </p:nvPicPr>
          <p:blipFill>
            <a:blip r:embed="rId3" cstate="print"/>
            <a:srcRect l="2989" r="26297"/>
            <a:stretch>
              <a:fillRect/>
            </a:stretch>
          </p:blipFill>
          <p:spPr>
            <a:xfrm>
              <a:off x="0" y="249922"/>
              <a:ext cx="9144000" cy="99660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770496" y="355825"/>
              <a:ext cx="63735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cap="all" dirty="0">
                  <a:latin typeface="Arial Narrow" pitchFamily="34" charset="0"/>
                </a:rPr>
                <a:t>Average</a:t>
              </a:r>
              <a:r>
                <a:rPr lang="en-US" sz="2400" b="1" cap="all" dirty="0" smtClean="0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en-US" sz="2400" cap="all" dirty="0">
                  <a:latin typeface="Arial Narrow" pitchFamily="34" charset="0"/>
                </a:rPr>
                <a:t>charitable contributions </a:t>
              </a:r>
              <a:endParaRPr lang="en-US" sz="2400" cap="all" dirty="0" smtClean="0">
                <a:latin typeface="Arial Narrow" pitchFamily="34" charset="0"/>
              </a:endParaRPr>
            </a:p>
            <a:p>
              <a:pPr lvl="0" algn="ctr">
                <a:spcBef>
                  <a:spcPct val="0"/>
                </a:spcBef>
              </a:pPr>
              <a:r>
                <a:rPr lang="en-US" sz="2400" cap="all" dirty="0" smtClean="0">
                  <a:latin typeface="Arial Narrow" pitchFamily="34" charset="0"/>
                </a:rPr>
                <a:t>per </a:t>
              </a:r>
              <a:r>
                <a:rPr lang="en-US" sz="2400" cap="all" dirty="0">
                  <a:latin typeface="Arial Narrow" pitchFamily="34" charset="0"/>
                </a:rPr>
                <a:t>$1000 of income, 2009</a:t>
              </a:r>
            </a:p>
          </p:txBody>
        </p:sp>
      </p:grp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891173598"/>
              </p:ext>
            </p:extLst>
          </p:nvPr>
        </p:nvGraphicFramePr>
        <p:xfrm>
          <a:off x="363071" y="1465729"/>
          <a:ext cx="8417858" cy="4881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297"/>
          <p:cNvSpPr>
            <a:spLocks noChangeArrowheads="1"/>
          </p:cNvSpPr>
          <p:nvPr/>
        </p:nvSpPr>
        <p:spPr bwMode="auto">
          <a:xfrm>
            <a:off x="6212542" y="5966692"/>
            <a:ext cx="2689412" cy="891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2075" tIns="46038" rIns="92075" bIns="46038" anchor="ctr"/>
          <a:lstStyle/>
          <a:p>
            <a:pPr algn="r">
              <a:lnSpc>
                <a:spcPct val="80000"/>
              </a:lnSpc>
              <a:spcBef>
                <a:spcPct val="0"/>
              </a:spcBef>
            </a:pPr>
            <a:r>
              <a:rPr lang="en-US" sz="900" b="0" i="1" dirty="0" smtClean="0">
                <a:solidFill>
                  <a:srgbClr val="262626"/>
                </a:solidFill>
                <a:latin typeface="Arial Narrow" pitchFamily="34" charset="0"/>
              </a:rPr>
              <a:t>Source:</a:t>
            </a:r>
            <a:r>
              <a:rPr lang="en-US" sz="900" i="1" dirty="0" smtClean="0">
                <a:solidFill>
                  <a:srgbClr val="262626"/>
                </a:solidFill>
                <a:latin typeface="Arial Narrow" pitchFamily="34" charset="0"/>
              </a:rPr>
              <a:t> Lester M. Salamon and Stephanie L. Geller, “Virginia’s Nonprofit Sector: Shaping the economic, cultural, and social landscape”</a:t>
            </a:r>
            <a:r>
              <a:rPr lang="en-US" sz="900" b="0" i="1" dirty="0" smtClean="0">
                <a:solidFill>
                  <a:srgbClr val="262626"/>
                </a:solidFill>
                <a:latin typeface="Arial Narrow" pitchFamily="34" charset="0"/>
              </a:rPr>
              <a:t> (Johns Hopkins University, 2012). </a:t>
            </a:r>
          </a:p>
          <a:p>
            <a:pPr algn="r">
              <a:lnSpc>
                <a:spcPct val="8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900" b="1" i="1" dirty="0" smtClean="0">
                <a:solidFill>
                  <a:srgbClr val="262626"/>
                </a:solidFill>
                <a:latin typeface="Arial Narrow" pitchFamily="34" charset="0"/>
              </a:rPr>
              <a:t>Available at ccss.jhu.edu.</a:t>
            </a:r>
            <a:endParaRPr lang="en-US" sz="900" b="1" i="1" dirty="0">
              <a:solidFill>
                <a:srgbClr val="262626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08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"/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"/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"/>
                                        <p:tgtEl>
                                          <p:spTgt spid="7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"/>
                                        <p:tgtEl>
                                          <p:spTgt spid="7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"/>
                                        <p:tgtEl>
                                          <p:spTgt spid="7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El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0" y="249922"/>
            <a:ext cx="9144000" cy="996606"/>
            <a:chOff x="0" y="249922"/>
            <a:chExt cx="9144000" cy="996606"/>
          </a:xfrm>
        </p:grpSpPr>
        <p:pic>
          <p:nvPicPr>
            <p:cNvPr id="12" name="Picture 11" descr="NED_PPT banner.png"/>
            <p:cNvPicPr>
              <a:picLocks noChangeAspect="1"/>
            </p:cNvPicPr>
            <p:nvPr/>
          </p:nvPicPr>
          <p:blipFill>
            <a:blip r:embed="rId3" cstate="print"/>
            <a:srcRect l="2989" r="26297"/>
            <a:stretch>
              <a:fillRect/>
            </a:stretch>
          </p:blipFill>
          <p:spPr>
            <a:xfrm>
              <a:off x="0" y="249922"/>
              <a:ext cx="9144000" cy="99660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514599" y="355825"/>
              <a:ext cx="66294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 cap="all" dirty="0">
                  <a:latin typeface="Arial Narrow" pitchFamily="34" charset="0"/>
                </a:rPr>
                <a:t>Foundation Assets per $1,000 </a:t>
              </a:r>
            </a:p>
            <a:p>
              <a:pPr algn="ctr">
                <a:spcBef>
                  <a:spcPct val="0"/>
                </a:spcBef>
              </a:pPr>
              <a:r>
                <a:rPr lang="en-US" sz="2400" cap="all" dirty="0">
                  <a:latin typeface="Arial Narrow" pitchFamily="34" charset="0"/>
                </a:rPr>
                <a:t>of Gross State Product, 2008</a:t>
              </a:r>
            </a:p>
          </p:txBody>
        </p:sp>
      </p:grp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58212306"/>
              </p:ext>
            </p:extLst>
          </p:nvPr>
        </p:nvGraphicFramePr>
        <p:xfrm>
          <a:off x="282387" y="1700092"/>
          <a:ext cx="850392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297"/>
          <p:cNvSpPr>
            <a:spLocks noChangeArrowheads="1"/>
          </p:cNvSpPr>
          <p:nvPr/>
        </p:nvSpPr>
        <p:spPr bwMode="auto">
          <a:xfrm>
            <a:off x="6212542" y="5966692"/>
            <a:ext cx="2689412" cy="891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2075" tIns="46038" rIns="92075" bIns="46038" anchor="ctr"/>
          <a:lstStyle/>
          <a:p>
            <a:pPr algn="r">
              <a:lnSpc>
                <a:spcPct val="80000"/>
              </a:lnSpc>
              <a:spcBef>
                <a:spcPct val="0"/>
              </a:spcBef>
            </a:pPr>
            <a:r>
              <a:rPr lang="en-US" sz="900" b="0" i="1" dirty="0" smtClean="0">
                <a:solidFill>
                  <a:srgbClr val="262626"/>
                </a:solidFill>
                <a:latin typeface="Arial Narrow" pitchFamily="34" charset="0"/>
              </a:rPr>
              <a:t>Source:</a:t>
            </a:r>
            <a:r>
              <a:rPr lang="en-US" sz="900" i="1" dirty="0" smtClean="0">
                <a:solidFill>
                  <a:srgbClr val="262626"/>
                </a:solidFill>
                <a:latin typeface="Arial Narrow" pitchFamily="34" charset="0"/>
              </a:rPr>
              <a:t> Lester M. Salamon and Stephanie L. Geller, “Virginia’s Nonprofit Sector: Shaping the economic, cultural, and social landscape”</a:t>
            </a:r>
            <a:r>
              <a:rPr lang="en-US" sz="900" b="0" i="1" dirty="0" smtClean="0">
                <a:solidFill>
                  <a:srgbClr val="262626"/>
                </a:solidFill>
                <a:latin typeface="Arial Narrow" pitchFamily="34" charset="0"/>
              </a:rPr>
              <a:t> (Johns Hopkins University, 2012). </a:t>
            </a:r>
          </a:p>
          <a:p>
            <a:pPr algn="r">
              <a:lnSpc>
                <a:spcPct val="8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900" b="1" i="1" dirty="0" smtClean="0">
                <a:solidFill>
                  <a:srgbClr val="262626"/>
                </a:solidFill>
                <a:latin typeface="Arial Narrow" pitchFamily="34" charset="0"/>
              </a:rPr>
              <a:t>Available at ccss.jhu.edu.</a:t>
            </a:r>
            <a:endParaRPr lang="en-US" sz="900" b="1" i="1" dirty="0">
              <a:solidFill>
                <a:srgbClr val="262626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15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"/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"/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El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50" y="1644865"/>
            <a:ext cx="8274204" cy="50449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Narrow" pitchFamily="34" charset="0"/>
              </a:rPr>
              <a:t>Multiple possibilities for supportive activity:</a:t>
            </a:r>
          </a:p>
          <a:p>
            <a:pPr marL="0" indent="0">
              <a:buNone/>
            </a:pPr>
            <a:endParaRPr lang="en-US" sz="2400" dirty="0">
              <a:solidFill>
                <a:schemeClr val="bg1">
                  <a:lumMod val="85000"/>
                  <a:lumOff val="15000"/>
                </a:schemeClr>
              </a:solidFill>
              <a:latin typeface="Arial Narrow" pitchFamily="34" charset="0"/>
            </a:endParaRPr>
          </a:p>
          <a:p>
            <a:pPr marL="914400" lvl="1" indent="-457200">
              <a:spcBef>
                <a:spcPts val="0"/>
              </a:spcBef>
              <a:spcAft>
                <a:spcPts val="1800"/>
              </a:spcAft>
              <a:buClr>
                <a:schemeClr val="bg2"/>
              </a:buClr>
              <a:buSzPct val="125000"/>
              <a:buFont typeface="+mj-lt"/>
              <a:buAutoNum type="arabicParenR"/>
            </a:pPr>
            <a:r>
              <a:rPr lang="en-US" sz="2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 Narrow" pitchFamily="34" charset="0"/>
              </a:rPr>
              <a:t>Washington Region </a:t>
            </a:r>
            <a:r>
              <a:rPr lang="en-US" sz="26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 Narrow" pitchFamily="34" charset="0"/>
              </a:rPr>
              <a:t>Nonprofit</a:t>
            </a:r>
            <a:r>
              <a:rPr lang="en-US" sz="2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 Narrow" pitchFamily="34" charset="0"/>
              </a:rPr>
              <a:t> </a:t>
            </a:r>
            <a:r>
              <a:rPr lang="en-US" sz="26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 Narrow" pitchFamily="34" charset="0"/>
              </a:rPr>
              <a:t>Employment Trend </a:t>
            </a:r>
            <a:r>
              <a:rPr lang="en-US" sz="2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 Narrow" pitchFamily="34" charset="0"/>
              </a:rPr>
              <a:t>Reports</a:t>
            </a:r>
          </a:p>
          <a:p>
            <a:pPr marL="914400" lvl="1" indent="-457200">
              <a:spcBef>
                <a:spcPts val="0"/>
              </a:spcBef>
              <a:spcAft>
                <a:spcPts val="1800"/>
              </a:spcAft>
              <a:buClr>
                <a:schemeClr val="bg2"/>
              </a:buClr>
              <a:buSzPct val="125000"/>
              <a:buFont typeface="+mj-lt"/>
              <a:buAutoNum type="arabicParenR"/>
            </a:pPr>
            <a:r>
              <a:rPr lang="en-US" sz="2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 Narrow" pitchFamily="34" charset="0"/>
              </a:rPr>
              <a:t>Washington Region </a:t>
            </a:r>
            <a:r>
              <a:rPr lang="en-US" sz="26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 Narrow" pitchFamily="34" charset="0"/>
              </a:rPr>
              <a:t>Nonprofit</a:t>
            </a:r>
            <a:r>
              <a:rPr lang="en-US" sz="2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 Narrow" pitchFamily="34" charset="0"/>
              </a:rPr>
              <a:t> </a:t>
            </a:r>
            <a:r>
              <a:rPr lang="en-US" sz="26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 Narrow" pitchFamily="34" charset="0"/>
              </a:rPr>
              <a:t>Economy Trend </a:t>
            </a:r>
            <a:r>
              <a:rPr lang="en-US" sz="2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 Narrow" pitchFamily="34" charset="0"/>
              </a:rPr>
              <a:t>Reports</a:t>
            </a:r>
            <a:endParaRPr lang="en-US" sz="2400" dirty="0">
              <a:solidFill>
                <a:schemeClr val="bg1">
                  <a:lumMod val="85000"/>
                  <a:lumOff val="15000"/>
                </a:schemeClr>
              </a:solidFill>
              <a:latin typeface="Arial Narrow" pitchFamily="34" charset="0"/>
            </a:endParaRPr>
          </a:p>
          <a:p>
            <a:pPr marL="914400" lvl="1" indent="-457200">
              <a:spcBef>
                <a:spcPts val="0"/>
              </a:spcBef>
              <a:spcAft>
                <a:spcPts val="1800"/>
              </a:spcAft>
              <a:buClr>
                <a:schemeClr val="bg2"/>
              </a:buClr>
              <a:buSzPct val="125000"/>
              <a:buFont typeface="+mj-lt"/>
              <a:buAutoNum type="arabicParenR"/>
            </a:pPr>
            <a:r>
              <a:rPr lang="en-US" sz="2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 Narrow" pitchFamily="34" charset="0"/>
              </a:rPr>
              <a:t>D.C. Nonprofit Listening Post </a:t>
            </a:r>
            <a:r>
              <a:rPr lang="en-US" sz="26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 Narrow" pitchFamily="34" charset="0"/>
              </a:rPr>
              <a:t>Tracking </a:t>
            </a:r>
            <a:r>
              <a:rPr lang="en-US" sz="26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Narrow" pitchFamily="34" charset="0"/>
              </a:rPr>
              <a:t>System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>
              <a:solidFill>
                <a:schemeClr val="bg1">
                  <a:lumMod val="85000"/>
                  <a:lumOff val="15000"/>
                </a:schemeClr>
              </a:solidFill>
              <a:latin typeface="Arial Narrow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-11814" y="-19351"/>
            <a:ext cx="9177826" cy="1426911"/>
            <a:chOff x="-11814" y="-19351"/>
            <a:chExt cx="9177826" cy="1426911"/>
          </a:xfrm>
        </p:grpSpPr>
        <p:grpSp>
          <p:nvGrpSpPr>
            <p:cNvPr id="24" name="Group 10"/>
            <p:cNvGrpSpPr/>
            <p:nvPr/>
          </p:nvGrpSpPr>
          <p:grpSpPr>
            <a:xfrm>
              <a:off x="0" y="0"/>
              <a:ext cx="9144000" cy="1407560"/>
              <a:chOff x="0" y="0"/>
              <a:chExt cx="9144000" cy="140756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0" y="0"/>
                <a:ext cx="9144000" cy="140756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 Box 16"/>
              <p:cNvSpPr txBox="1">
                <a:spLocks noChangeArrowheads="1"/>
              </p:cNvSpPr>
              <p:nvPr/>
            </p:nvSpPr>
            <p:spPr bwMode="auto">
              <a:xfrm>
                <a:off x="0" y="614734"/>
                <a:ext cx="9144000" cy="739931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noAutofit/>
              </a:bodyPr>
              <a:lstStyle/>
              <a:p>
                <a:pPr algn="ctr" eaLnBrk="0" hangingPunct="0">
                  <a:spcBef>
                    <a:spcPct val="50000"/>
                  </a:spcBef>
                  <a:tabLst>
                    <a:tab pos="7777163" algn="l"/>
                  </a:tabLst>
                  <a:defRPr/>
                </a:pPr>
                <a:r>
                  <a:rPr lang="en-US" sz="3200" cap="all" dirty="0" smtClean="0">
                    <a:ln w="19050">
                      <a:noFill/>
                    </a:ln>
                    <a:latin typeface="Arial Narrow"/>
                    <a:cs typeface="Arial Narrow"/>
                  </a:rPr>
                  <a:t>WHAT CAN WE DO FOR DC NONPROFITS?</a:t>
                </a:r>
                <a:endParaRPr lang="en-US" sz="3200" cap="all" dirty="0">
                  <a:ln w="19050">
                    <a:noFill/>
                  </a:ln>
                  <a:latin typeface="Arial Narrow"/>
                  <a:cs typeface="Arial Narrow"/>
                </a:endParaRPr>
              </a:p>
            </p:txBody>
          </p:sp>
        </p:grp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814" y="-19351"/>
              <a:ext cx="9177826" cy="655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989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987" grpId="0" uiExpand="1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1975" y="752475"/>
            <a:ext cx="8305800" cy="12954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3600" b="1">
                <a:solidFill>
                  <a:schemeClr val="bg1"/>
                </a:solidFill>
                <a:latin typeface="Arial" charset="0"/>
              </a:rPr>
              <a:t>Nonprofit Capital Needs vs. Success Securing Capital, by Purpose</a:t>
            </a:r>
          </a:p>
        </p:txBody>
      </p:sp>
      <p:graphicFrame>
        <p:nvGraphicFramePr>
          <p:cNvPr id="6154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77914"/>
              </p:ext>
            </p:extLst>
          </p:nvPr>
        </p:nvGraphicFramePr>
        <p:xfrm>
          <a:off x="609600" y="0"/>
          <a:ext cx="8382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hoto Editor Photo" r:id="rId3" imgW="1380952" imgH="1066667" progId="MSPhotoEd.3">
                  <p:embed/>
                </p:oleObj>
              </mc:Choice>
              <mc:Fallback>
                <p:oleObj name="Photo Editor Photo" r:id="rId3" imgW="1380952" imgH="106666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0"/>
                        <a:ext cx="838200" cy="647700"/>
                      </a:xfrm>
                      <a:prstGeom prst="rect">
                        <a:avLst/>
                      </a:prstGeom>
                      <a:noFill/>
                      <a:ln w="12700" cap="sq">
                        <a:solidFill>
                          <a:schemeClr val="hlink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hlink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429" name="Rectangle 5"/>
          <p:cNvSpPr>
            <a:spLocks noChangeArrowheads="1"/>
          </p:cNvSpPr>
          <p:nvPr/>
        </p:nvSpPr>
        <p:spPr bwMode="auto">
          <a:xfrm>
            <a:off x="1524000" y="152400"/>
            <a:ext cx="7366000" cy="381000"/>
          </a:xfrm>
          <a:prstGeom prst="rect">
            <a:avLst/>
          </a:prstGeom>
          <a:solidFill>
            <a:srgbClr val="CCECFF"/>
          </a:solidFill>
          <a:ln w="1270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2200" b="1">
                <a:solidFill>
                  <a:schemeClr val="bg1"/>
                </a:solidFill>
                <a:latin typeface="Times New Roman" pitchFamily="18" charset="0"/>
              </a:rPr>
              <a:t>The Johns Hopkins Listening Post Project</a:t>
            </a:r>
          </a:p>
        </p:txBody>
      </p:sp>
      <p:sp>
        <p:nvSpPr>
          <p:cNvPr id="615435" name="Line 11"/>
          <p:cNvSpPr>
            <a:spLocks noChangeShapeType="1"/>
          </p:cNvSpPr>
          <p:nvPr/>
        </p:nvSpPr>
        <p:spPr bwMode="auto">
          <a:xfrm>
            <a:off x="1819275" y="2209800"/>
            <a:ext cx="9525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15436" name="Line 12"/>
          <p:cNvSpPr>
            <a:spLocks noChangeShapeType="1"/>
          </p:cNvSpPr>
          <p:nvPr/>
        </p:nvSpPr>
        <p:spPr bwMode="auto">
          <a:xfrm>
            <a:off x="1828800" y="6096000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15443" name="Rectangle 19"/>
          <p:cNvSpPr>
            <a:spLocks noChangeArrowheads="1"/>
          </p:cNvSpPr>
          <p:nvPr/>
        </p:nvSpPr>
        <p:spPr bwMode="auto">
          <a:xfrm>
            <a:off x="1828800" y="2247900"/>
            <a:ext cx="4724400" cy="228600"/>
          </a:xfrm>
          <a:prstGeom prst="rec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15445" name="Rectangle 21"/>
          <p:cNvSpPr>
            <a:spLocks noChangeArrowheads="1"/>
          </p:cNvSpPr>
          <p:nvPr/>
        </p:nvSpPr>
        <p:spPr bwMode="auto">
          <a:xfrm>
            <a:off x="1828800" y="3590925"/>
            <a:ext cx="3581400" cy="228600"/>
          </a:xfrm>
          <a:prstGeom prst="rec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15447" name="Rectangle 23"/>
          <p:cNvSpPr>
            <a:spLocks noChangeArrowheads="1"/>
          </p:cNvSpPr>
          <p:nvPr/>
        </p:nvSpPr>
        <p:spPr bwMode="auto">
          <a:xfrm>
            <a:off x="1828800" y="2933700"/>
            <a:ext cx="3810000" cy="228600"/>
          </a:xfrm>
          <a:prstGeom prst="rec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15449" name="Rectangle 25"/>
          <p:cNvSpPr>
            <a:spLocks noChangeArrowheads="1"/>
          </p:cNvSpPr>
          <p:nvPr/>
        </p:nvSpPr>
        <p:spPr bwMode="auto">
          <a:xfrm>
            <a:off x="1828800" y="4257675"/>
            <a:ext cx="3276600" cy="228600"/>
          </a:xfrm>
          <a:prstGeom prst="rec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15451" name="Rectangle 27"/>
          <p:cNvSpPr>
            <a:spLocks noChangeArrowheads="1"/>
          </p:cNvSpPr>
          <p:nvPr/>
        </p:nvSpPr>
        <p:spPr bwMode="auto">
          <a:xfrm>
            <a:off x="1838325" y="4924425"/>
            <a:ext cx="2667000" cy="228600"/>
          </a:xfrm>
          <a:prstGeom prst="rec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15453" name="Rectangle 29"/>
          <p:cNvSpPr>
            <a:spLocks noChangeArrowheads="1"/>
          </p:cNvSpPr>
          <p:nvPr/>
        </p:nvSpPr>
        <p:spPr bwMode="auto">
          <a:xfrm>
            <a:off x="1838325" y="5591175"/>
            <a:ext cx="2590800" cy="228600"/>
          </a:xfrm>
          <a:prstGeom prst="rec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15444" name="Rectangle 20" descr="90%"/>
          <p:cNvSpPr>
            <a:spLocks noChangeArrowheads="1"/>
          </p:cNvSpPr>
          <p:nvPr/>
        </p:nvSpPr>
        <p:spPr bwMode="auto">
          <a:xfrm>
            <a:off x="1828800" y="2476500"/>
            <a:ext cx="1981200" cy="228600"/>
          </a:xfrm>
          <a:prstGeom prst="rect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15446" name="Rectangle 22" descr="90%"/>
          <p:cNvSpPr>
            <a:spLocks noChangeArrowheads="1"/>
          </p:cNvSpPr>
          <p:nvPr/>
        </p:nvSpPr>
        <p:spPr bwMode="auto">
          <a:xfrm>
            <a:off x="1828800" y="3162300"/>
            <a:ext cx="1371600" cy="228600"/>
          </a:xfrm>
          <a:prstGeom prst="rect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15448" name="Rectangle 24" descr="90%"/>
          <p:cNvSpPr>
            <a:spLocks noChangeArrowheads="1"/>
          </p:cNvSpPr>
          <p:nvPr/>
        </p:nvSpPr>
        <p:spPr bwMode="auto">
          <a:xfrm>
            <a:off x="1828800" y="3819525"/>
            <a:ext cx="2057400" cy="228600"/>
          </a:xfrm>
          <a:prstGeom prst="rect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15450" name="Rectangle 26" descr="90%"/>
          <p:cNvSpPr>
            <a:spLocks noChangeArrowheads="1"/>
          </p:cNvSpPr>
          <p:nvPr/>
        </p:nvSpPr>
        <p:spPr bwMode="auto">
          <a:xfrm>
            <a:off x="1828800" y="4486275"/>
            <a:ext cx="1447800" cy="228600"/>
          </a:xfrm>
          <a:prstGeom prst="rect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15452" name="Rectangle 28" descr="90%"/>
          <p:cNvSpPr>
            <a:spLocks noChangeArrowheads="1"/>
          </p:cNvSpPr>
          <p:nvPr/>
        </p:nvSpPr>
        <p:spPr bwMode="auto">
          <a:xfrm>
            <a:off x="1838325" y="5153025"/>
            <a:ext cx="1600200" cy="228600"/>
          </a:xfrm>
          <a:prstGeom prst="rect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15454" name="Rectangle 30" descr="90%"/>
          <p:cNvSpPr>
            <a:spLocks noChangeArrowheads="1"/>
          </p:cNvSpPr>
          <p:nvPr/>
        </p:nvSpPr>
        <p:spPr bwMode="auto">
          <a:xfrm>
            <a:off x="1838325" y="5819775"/>
            <a:ext cx="2190750" cy="228600"/>
          </a:xfrm>
          <a:prstGeom prst="rect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615481" name="Group 57"/>
          <p:cNvGrpSpPr>
            <a:grpSpLocks/>
          </p:cNvGrpSpPr>
          <p:nvPr/>
        </p:nvGrpSpPr>
        <p:grpSpPr bwMode="auto">
          <a:xfrm>
            <a:off x="1752600" y="6172200"/>
            <a:ext cx="5715000" cy="396875"/>
            <a:chOff x="1104" y="3888"/>
            <a:chExt cx="3600" cy="250"/>
          </a:xfrm>
        </p:grpSpPr>
        <p:sp>
          <p:nvSpPr>
            <p:cNvPr id="615438" name="Text Box 14"/>
            <p:cNvSpPr txBox="1">
              <a:spLocks noChangeArrowheads="1"/>
            </p:cNvSpPr>
            <p:nvPr/>
          </p:nvSpPr>
          <p:spPr bwMode="auto">
            <a:xfrm>
              <a:off x="1680" y="3888"/>
              <a:ext cx="5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bg1"/>
                  </a:solidFill>
                  <a:latin typeface="Arial" charset="0"/>
                </a:rPr>
                <a:t>20%</a:t>
              </a:r>
            </a:p>
          </p:txBody>
        </p:sp>
        <p:sp>
          <p:nvSpPr>
            <p:cNvPr id="615439" name="Text Box 15"/>
            <p:cNvSpPr txBox="1">
              <a:spLocks noChangeArrowheads="1"/>
            </p:cNvSpPr>
            <p:nvPr/>
          </p:nvSpPr>
          <p:spPr bwMode="auto">
            <a:xfrm>
              <a:off x="4080" y="3888"/>
              <a:ext cx="62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bg1"/>
                  </a:solidFill>
                  <a:latin typeface="Arial" charset="0"/>
                </a:rPr>
                <a:t>100%</a:t>
              </a:r>
            </a:p>
          </p:txBody>
        </p:sp>
        <p:sp>
          <p:nvSpPr>
            <p:cNvPr id="615440" name="Text Box 16"/>
            <p:cNvSpPr txBox="1">
              <a:spLocks noChangeArrowheads="1"/>
            </p:cNvSpPr>
            <p:nvPr/>
          </p:nvSpPr>
          <p:spPr bwMode="auto">
            <a:xfrm>
              <a:off x="3504" y="3888"/>
              <a:ext cx="4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bg1"/>
                  </a:solidFill>
                  <a:latin typeface="Arial" charset="0"/>
                </a:rPr>
                <a:t>80%</a:t>
              </a:r>
            </a:p>
          </p:txBody>
        </p:sp>
        <p:sp>
          <p:nvSpPr>
            <p:cNvPr id="615441" name="Text Box 17"/>
            <p:cNvSpPr txBox="1">
              <a:spLocks noChangeArrowheads="1"/>
            </p:cNvSpPr>
            <p:nvPr/>
          </p:nvSpPr>
          <p:spPr bwMode="auto">
            <a:xfrm>
              <a:off x="2880" y="3888"/>
              <a:ext cx="4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bg1"/>
                  </a:solidFill>
                  <a:latin typeface="Arial" charset="0"/>
                </a:rPr>
                <a:t>60%</a:t>
              </a:r>
            </a:p>
          </p:txBody>
        </p:sp>
        <p:sp>
          <p:nvSpPr>
            <p:cNvPr id="615442" name="Text Box 18"/>
            <p:cNvSpPr txBox="1">
              <a:spLocks noChangeArrowheads="1"/>
            </p:cNvSpPr>
            <p:nvPr/>
          </p:nvSpPr>
          <p:spPr bwMode="auto">
            <a:xfrm>
              <a:off x="2334" y="3888"/>
              <a:ext cx="49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bg1"/>
                  </a:solidFill>
                  <a:latin typeface="Arial" charset="0"/>
                </a:rPr>
                <a:t>40%</a:t>
              </a:r>
            </a:p>
          </p:txBody>
        </p:sp>
        <p:sp>
          <p:nvSpPr>
            <p:cNvPr id="615455" name="Text Box 31"/>
            <p:cNvSpPr txBox="1">
              <a:spLocks noChangeArrowheads="1"/>
            </p:cNvSpPr>
            <p:nvPr/>
          </p:nvSpPr>
          <p:spPr bwMode="auto">
            <a:xfrm>
              <a:off x="1104" y="3888"/>
              <a:ext cx="3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bg1"/>
                  </a:solidFill>
                  <a:latin typeface="Arial" charset="0"/>
                </a:rPr>
                <a:t>0%</a:t>
              </a:r>
            </a:p>
          </p:txBody>
        </p:sp>
      </p:grpSp>
      <p:grpSp>
        <p:nvGrpSpPr>
          <p:cNvPr id="615483" name="Group 59"/>
          <p:cNvGrpSpPr>
            <a:grpSpLocks/>
          </p:cNvGrpSpPr>
          <p:nvPr/>
        </p:nvGrpSpPr>
        <p:grpSpPr bwMode="auto">
          <a:xfrm>
            <a:off x="4391025" y="2171700"/>
            <a:ext cx="2924175" cy="3681413"/>
            <a:chOff x="2766" y="1368"/>
            <a:chExt cx="1842" cy="2319"/>
          </a:xfrm>
        </p:grpSpPr>
        <p:sp>
          <p:nvSpPr>
            <p:cNvPr id="615456" name="Text Box 32"/>
            <p:cNvSpPr txBox="1">
              <a:spLocks noChangeArrowheads="1"/>
            </p:cNvSpPr>
            <p:nvPr/>
          </p:nvSpPr>
          <p:spPr bwMode="auto">
            <a:xfrm>
              <a:off x="4104" y="1368"/>
              <a:ext cx="5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b="1">
                  <a:solidFill>
                    <a:schemeClr val="bg1"/>
                  </a:solidFill>
                  <a:latin typeface="Arial" charset="0"/>
                </a:rPr>
                <a:t>91%</a:t>
              </a:r>
            </a:p>
          </p:txBody>
        </p:sp>
        <p:sp>
          <p:nvSpPr>
            <p:cNvPr id="615458" name="Text Box 34"/>
            <p:cNvSpPr txBox="1">
              <a:spLocks noChangeArrowheads="1"/>
            </p:cNvSpPr>
            <p:nvPr/>
          </p:nvSpPr>
          <p:spPr bwMode="auto">
            <a:xfrm>
              <a:off x="3552" y="1776"/>
              <a:ext cx="4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b="1">
                  <a:solidFill>
                    <a:schemeClr val="bg1"/>
                  </a:solidFill>
                  <a:latin typeface="Arial" charset="0"/>
                </a:rPr>
                <a:t>80%</a:t>
              </a:r>
            </a:p>
          </p:txBody>
        </p:sp>
        <p:sp>
          <p:nvSpPr>
            <p:cNvPr id="615460" name="Text Box 36"/>
            <p:cNvSpPr txBox="1">
              <a:spLocks noChangeArrowheads="1"/>
            </p:cNvSpPr>
            <p:nvPr/>
          </p:nvSpPr>
          <p:spPr bwMode="auto">
            <a:xfrm>
              <a:off x="3408" y="2214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b="1">
                  <a:solidFill>
                    <a:schemeClr val="bg1"/>
                  </a:solidFill>
                  <a:latin typeface="Arial" charset="0"/>
                </a:rPr>
                <a:t>77%</a:t>
              </a:r>
            </a:p>
          </p:txBody>
        </p:sp>
        <p:sp>
          <p:nvSpPr>
            <p:cNvPr id="615462" name="Text Box 38"/>
            <p:cNvSpPr txBox="1">
              <a:spLocks noChangeArrowheads="1"/>
            </p:cNvSpPr>
            <p:nvPr/>
          </p:nvSpPr>
          <p:spPr bwMode="auto">
            <a:xfrm>
              <a:off x="3216" y="2616"/>
              <a:ext cx="54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b="1">
                  <a:solidFill>
                    <a:schemeClr val="bg1"/>
                  </a:solidFill>
                  <a:latin typeface="Arial" charset="0"/>
                </a:rPr>
                <a:t>67%</a:t>
              </a:r>
            </a:p>
          </p:txBody>
        </p:sp>
        <p:sp>
          <p:nvSpPr>
            <p:cNvPr id="615464" name="Text Box 40"/>
            <p:cNvSpPr txBox="1">
              <a:spLocks noChangeArrowheads="1"/>
            </p:cNvSpPr>
            <p:nvPr/>
          </p:nvSpPr>
          <p:spPr bwMode="auto">
            <a:xfrm>
              <a:off x="2838" y="3036"/>
              <a:ext cx="54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b="1">
                  <a:solidFill>
                    <a:schemeClr val="bg1"/>
                  </a:solidFill>
                  <a:latin typeface="Arial" charset="0"/>
                </a:rPr>
                <a:t>53%</a:t>
              </a:r>
            </a:p>
          </p:txBody>
        </p:sp>
        <p:sp>
          <p:nvSpPr>
            <p:cNvPr id="615466" name="Text Box 42"/>
            <p:cNvSpPr txBox="1">
              <a:spLocks noChangeArrowheads="1"/>
            </p:cNvSpPr>
            <p:nvPr/>
          </p:nvSpPr>
          <p:spPr bwMode="auto">
            <a:xfrm>
              <a:off x="2766" y="3456"/>
              <a:ext cx="54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b="1">
                  <a:solidFill>
                    <a:schemeClr val="bg1"/>
                  </a:solidFill>
                  <a:latin typeface="Arial" charset="0"/>
                </a:rPr>
                <a:t>52%</a:t>
              </a:r>
            </a:p>
          </p:txBody>
        </p:sp>
      </p:grpSp>
      <p:sp>
        <p:nvSpPr>
          <p:cNvPr id="615457" name="Text Box 33"/>
          <p:cNvSpPr txBox="1">
            <a:spLocks noChangeArrowheads="1"/>
          </p:cNvSpPr>
          <p:nvPr/>
        </p:nvSpPr>
        <p:spPr bwMode="auto">
          <a:xfrm>
            <a:off x="3790950" y="241935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  <a:latin typeface="Arial" charset="0"/>
              </a:rPr>
              <a:t>37%</a:t>
            </a:r>
          </a:p>
        </p:txBody>
      </p:sp>
      <p:sp>
        <p:nvSpPr>
          <p:cNvPr id="615459" name="Text Box 35"/>
          <p:cNvSpPr txBox="1">
            <a:spLocks noChangeArrowheads="1"/>
          </p:cNvSpPr>
          <p:nvPr/>
        </p:nvSpPr>
        <p:spPr bwMode="auto">
          <a:xfrm>
            <a:off x="3200400" y="310515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  <a:latin typeface="Arial" charset="0"/>
              </a:rPr>
              <a:t>25%</a:t>
            </a:r>
          </a:p>
        </p:txBody>
      </p:sp>
      <p:sp>
        <p:nvSpPr>
          <p:cNvPr id="615461" name="Text Box 37"/>
          <p:cNvSpPr txBox="1">
            <a:spLocks noChangeArrowheads="1"/>
          </p:cNvSpPr>
          <p:nvPr/>
        </p:nvSpPr>
        <p:spPr bwMode="auto">
          <a:xfrm>
            <a:off x="3848100" y="3771900"/>
            <a:ext cx="866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  <a:latin typeface="Arial" charset="0"/>
              </a:rPr>
              <a:t>39%</a:t>
            </a:r>
          </a:p>
        </p:txBody>
      </p:sp>
      <p:sp>
        <p:nvSpPr>
          <p:cNvPr id="615463" name="Text Box 39"/>
          <p:cNvSpPr txBox="1">
            <a:spLocks noChangeArrowheads="1"/>
          </p:cNvSpPr>
          <p:nvPr/>
        </p:nvSpPr>
        <p:spPr bwMode="auto">
          <a:xfrm>
            <a:off x="3257550" y="4419600"/>
            <a:ext cx="866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  <a:latin typeface="Arial" charset="0"/>
              </a:rPr>
              <a:t>26%</a:t>
            </a:r>
          </a:p>
        </p:txBody>
      </p:sp>
      <p:sp>
        <p:nvSpPr>
          <p:cNvPr id="615465" name="Text Box 41"/>
          <p:cNvSpPr txBox="1">
            <a:spLocks noChangeArrowheads="1"/>
          </p:cNvSpPr>
          <p:nvPr/>
        </p:nvSpPr>
        <p:spPr bwMode="auto">
          <a:xfrm>
            <a:off x="3409950" y="5105400"/>
            <a:ext cx="866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  <a:latin typeface="Arial" charset="0"/>
              </a:rPr>
              <a:t>31%</a:t>
            </a:r>
          </a:p>
        </p:txBody>
      </p:sp>
      <p:sp>
        <p:nvSpPr>
          <p:cNvPr id="615467" name="Text Box 43"/>
          <p:cNvSpPr txBox="1">
            <a:spLocks noChangeArrowheads="1"/>
          </p:cNvSpPr>
          <p:nvPr/>
        </p:nvSpPr>
        <p:spPr bwMode="auto">
          <a:xfrm>
            <a:off x="4048125" y="5762625"/>
            <a:ext cx="866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  <a:latin typeface="Arial" charset="0"/>
              </a:rPr>
              <a:t>42%</a:t>
            </a:r>
          </a:p>
        </p:txBody>
      </p:sp>
      <p:sp>
        <p:nvSpPr>
          <p:cNvPr id="615468" name="Text Box 44"/>
          <p:cNvSpPr txBox="1">
            <a:spLocks noChangeArrowheads="1"/>
          </p:cNvSpPr>
          <p:nvPr/>
        </p:nvSpPr>
        <p:spPr bwMode="auto">
          <a:xfrm>
            <a:off x="7239000" y="3733800"/>
            <a:ext cx="1905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 b="1">
                <a:solidFill>
                  <a:schemeClr val="bg1"/>
                </a:solidFill>
                <a:latin typeface="Arial" charset="0"/>
              </a:rPr>
              <a:t>Orgs. Needing Capital</a:t>
            </a:r>
          </a:p>
        </p:txBody>
      </p:sp>
      <p:sp>
        <p:nvSpPr>
          <p:cNvPr id="615469" name="Text Box 45"/>
          <p:cNvSpPr txBox="1">
            <a:spLocks noChangeArrowheads="1"/>
          </p:cNvSpPr>
          <p:nvPr/>
        </p:nvSpPr>
        <p:spPr bwMode="auto">
          <a:xfrm>
            <a:off x="7239000" y="4267200"/>
            <a:ext cx="1905000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 b="1">
                <a:solidFill>
                  <a:schemeClr val="bg1"/>
                </a:solidFill>
                <a:latin typeface="Arial" charset="0"/>
              </a:rPr>
              <a:t>Orgs. Securing Needed Capital</a:t>
            </a:r>
          </a:p>
          <a:p>
            <a:pPr algn="l">
              <a:spcBef>
                <a:spcPct val="50000"/>
              </a:spcBef>
            </a:pP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615470" name="Rectangle 46"/>
          <p:cNvSpPr>
            <a:spLocks noChangeArrowheads="1"/>
          </p:cNvSpPr>
          <p:nvPr/>
        </p:nvSpPr>
        <p:spPr bwMode="auto">
          <a:xfrm>
            <a:off x="7010400" y="3810000"/>
            <a:ext cx="228600" cy="152400"/>
          </a:xfrm>
          <a:prstGeom prst="rec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15472" name="Rectangle 48" descr="90%"/>
          <p:cNvSpPr>
            <a:spLocks noChangeArrowheads="1"/>
          </p:cNvSpPr>
          <p:nvPr/>
        </p:nvSpPr>
        <p:spPr bwMode="auto">
          <a:xfrm>
            <a:off x="7010400" y="4343400"/>
            <a:ext cx="228600" cy="152400"/>
          </a:xfrm>
          <a:prstGeom prst="rect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15473" name="Rectangle 49"/>
          <p:cNvSpPr>
            <a:spLocks noChangeArrowheads="1"/>
          </p:cNvSpPr>
          <p:nvPr/>
        </p:nvSpPr>
        <p:spPr bwMode="auto">
          <a:xfrm>
            <a:off x="6781800" y="3733800"/>
            <a:ext cx="22098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615480" name="Group 56"/>
          <p:cNvGrpSpPr>
            <a:grpSpLocks/>
          </p:cNvGrpSpPr>
          <p:nvPr/>
        </p:nvGrpSpPr>
        <p:grpSpPr bwMode="auto">
          <a:xfrm>
            <a:off x="19050" y="2305050"/>
            <a:ext cx="1800225" cy="3790950"/>
            <a:chOff x="30" y="1440"/>
            <a:chExt cx="1134" cy="2388"/>
          </a:xfrm>
        </p:grpSpPr>
        <p:sp>
          <p:nvSpPr>
            <p:cNvPr id="615474" name="Text Box 50"/>
            <p:cNvSpPr txBox="1">
              <a:spLocks noChangeArrowheads="1"/>
            </p:cNvSpPr>
            <p:nvPr/>
          </p:nvSpPr>
          <p:spPr bwMode="auto">
            <a:xfrm>
              <a:off x="138" y="1440"/>
              <a:ext cx="10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 b="1" dirty="0">
                  <a:solidFill>
                    <a:schemeClr val="bg1"/>
                  </a:solidFill>
                  <a:latin typeface="Arial" charset="0"/>
                </a:rPr>
                <a:t>Technology</a:t>
              </a:r>
            </a:p>
          </p:txBody>
        </p:sp>
        <p:sp>
          <p:nvSpPr>
            <p:cNvPr id="615475" name="Text Box 51"/>
            <p:cNvSpPr txBox="1">
              <a:spLocks noChangeArrowheads="1"/>
            </p:cNvSpPr>
            <p:nvPr/>
          </p:nvSpPr>
          <p:spPr bwMode="auto">
            <a:xfrm>
              <a:off x="30" y="1788"/>
              <a:ext cx="110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 b="1" dirty="0">
                  <a:solidFill>
                    <a:schemeClr val="bg1"/>
                  </a:solidFill>
                  <a:latin typeface="Arial" charset="0"/>
                </a:rPr>
                <a:t>Program Development</a:t>
              </a:r>
            </a:p>
          </p:txBody>
        </p:sp>
        <p:sp>
          <p:nvSpPr>
            <p:cNvPr id="615476" name="Text Box 52"/>
            <p:cNvSpPr txBox="1">
              <a:spLocks noChangeArrowheads="1"/>
            </p:cNvSpPr>
            <p:nvPr/>
          </p:nvSpPr>
          <p:spPr bwMode="auto">
            <a:xfrm>
              <a:off x="42" y="2178"/>
              <a:ext cx="1104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400" b="1">
                  <a:solidFill>
                    <a:schemeClr val="bg1"/>
                  </a:solidFill>
                  <a:latin typeface="Arial" charset="0"/>
                </a:rPr>
                <a:t>Acquisition/ Renovation of Buildings or Land</a:t>
              </a:r>
            </a:p>
          </p:txBody>
        </p:sp>
        <p:sp>
          <p:nvSpPr>
            <p:cNvPr id="615477" name="Rectangle 53"/>
            <p:cNvSpPr>
              <a:spLocks noChangeArrowheads="1"/>
            </p:cNvSpPr>
            <p:nvPr/>
          </p:nvSpPr>
          <p:spPr bwMode="auto">
            <a:xfrm>
              <a:off x="245" y="2643"/>
              <a:ext cx="919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1600" b="1">
                  <a:solidFill>
                    <a:schemeClr val="bg1"/>
                  </a:solidFill>
                  <a:latin typeface="Arial" charset="0"/>
                </a:rPr>
                <a:t>Staff </a:t>
              </a:r>
            </a:p>
            <a:p>
              <a:pPr algn="r"/>
              <a:r>
                <a:rPr lang="en-US" altLang="en-US" sz="1600" b="1">
                  <a:solidFill>
                    <a:schemeClr val="bg1"/>
                  </a:solidFill>
                  <a:latin typeface="Arial" charset="0"/>
                </a:rPr>
                <a:t>Development</a:t>
              </a:r>
            </a:p>
          </p:txBody>
        </p:sp>
        <p:sp>
          <p:nvSpPr>
            <p:cNvPr id="615478" name="Rectangle 54"/>
            <p:cNvSpPr>
              <a:spLocks noChangeArrowheads="1"/>
            </p:cNvSpPr>
            <p:nvPr/>
          </p:nvSpPr>
          <p:spPr bwMode="auto">
            <a:xfrm>
              <a:off x="492" y="3060"/>
              <a:ext cx="66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1600" b="1">
                  <a:solidFill>
                    <a:schemeClr val="bg1"/>
                  </a:solidFill>
                  <a:latin typeface="Arial" charset="0"/>
                </a:rPr>
                <a:t>Strategic</a:t>
              </a:r>
            </a:p>
            <a:p>
              <a:pPr algn="r"/>
              <a:r>
                <a:rPr lang="en-US" altLang="en-US" sz="1600" b="1">
                  <a:solidFill>
                    <a:schemeClr val="bg1"/>
                  </a:solidFill>
                  <a:latin typeface="Arial" charset="0"/>
                </a:rPr>
                <a:t>Planning</a:t>
              </a:r>
            </a:p>
          </p:txBody>
        </p:sp>
        <p:sp>
          <p:nvSpPr>
            <p:cNvPr id="615479" name="Text Box 55"/>
            <p:cNvSpPr txBox="1">
              <a:spLocks noChangeArrowheads="1"/>
            </p:cNvSpPr>
            <p:nvPr/>
          </p:nvSpPr>
          <p:spPr bwMode="auto">
            <a:xfrm>
              <a:off x="84" y="3462"/>
              <a:ext cx="105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 b="1">
                  <a:solidFill>
                    <a:schemeClr val="bg1"/>
                  </a:solidFill>
                  <a:latin typeface="Arial" charset="0"/>
                </a:rPr>
                <a:t>Vehicles/ Equipment</a:t>
              </a:r>
            </a:p>
          </p:txBody>
        </p:sp>
      </p:grpSp>
      <p:sp>
        <p:nvSpPr>
          <p:cNvPr id="615487" name="Text Box 63"/>
          <p:cNvSpPr txBox="1">
            <a:spLocks noChangeArrowheads="1"/>
          </p:cNvSpPr>
          <p:nvPr/>
        </p:nvSpPr>
        <p:spPr bwMode="auto">
          <a:xfrm>
            <a:off x="3733800" y="6583363"/>
            <a:ext cx="2057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200" b="1">
                <a:solidFill>
                  <a:schemeClr val="bg1"/>
                </a:solidFill>
                <a:latin typeface="Arial" charset="0"/>
              </a:rPr>
              <a:t>Percent of Organizations</a:t>
            </a:r>
          </a:p>
        </p:txBody>
      </p:sp>
    </p:spTree>
    <p:extLst>
      <p:ext uri="{BB962C8B-B14F-4D97-AF65-F5344CB8AC3E}">
        <p14:creationId xmlns:p14="http://schemas.microsoft.com/office/powerpoint/2010/main" val="142742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5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5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5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5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5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5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5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5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5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5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5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15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15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5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15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5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15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15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15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15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15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15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15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15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15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15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15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15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15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15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15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15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15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15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15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15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15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15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15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27" grpId="0" build="p"/>
      <p:bldP spid="615435" grpId="0" animBg="1"/>
      <p:bldP spid="615436" grpId="0" animBg="1"/>
      <p:bldP spid="615443" grpId="0" animBg="1"/>
      <p:bldP spid="615445" grpId="0" animBg="1"/>
      <p:bldP spid="615447" grpId="0" animBg="1"/>
      <p:bldP spid="615449" grpId="0" animBg="1"/>
      <p:bldP spid="615451" grpId="0" animBg="1"/>
      <p:bldP spid="615453" grpId="0" animBg="1"/>
      <p:bldP spid="615444" grpId="0" animBg="1"/>
      <p:bldP spid="615446" grpId="0" animBg="1"/>
      <p:bldP spid="615448" grpId="0" animBg="1"/>
      <p:bldP spid="615450" grpId="0" animBg="1"/>
      <p:bldP spid="615452" grpId="0" animBg="1"/>
      <p:bldP spid="615454" grpId="0" animBg="1"/>
      <p:bldP spid="615457" grpId="0"/>
      <p:bldP spid="615459" grpId="0"/>
      <p:bldP spid="615461" grpId="0"/>
      <p:bldP spid="615463" grpId="0"/>
      <p:bldP spid="615465" grpId="0"/>
      <p:bldP spid="615467" grpId="0"/>
      <p:bldP spid="615468" grpId="0"/>
      <p:bldP spid="615469" grpId="0"/>
      <p:bldP spid="615470" grpId="0" animBg="1"/>
      <p:bldP spid="615472" grpId="0" animBg="1"/>
      <p:bldP spid="615473" grpId="0" animBg="1"/>
      <p:bldP spid="61548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0"/>
          <p:cNvGrpSpPr/>
          <p:nvPr/>
        </p:nvGrpSpPr>
        <p:grpSpPr>
          <a:xfrm>
            <a:off x="0" y="0"/>
            <a:ext cx="9144000" cy="1407560"/>
            <a:chOff x="0" y="0"/>
            <a:chExt cx="9144000" cy="140756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14075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0" y="614734"/>
              <a:ext cx="9144000" cy="73993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pPr algn="ctr" eaLnBrk="0" hangingPunct="0">
                <a:spcBef>
                  <a:spcPct val="50000"/>
                </a:spcBef>
                <a:tabLst>
                  <a:tab pos="7777163" algn="l"/>
                </a:tabLst>
                <a:defRPr/>
              </a:pPr>
              <a:r>
                <a:rPr lang="en-US" sz="3200" cap="all" dirty="0" smtClean="0">
                  <a:ln w="19050">
                    <a:noFill/>
                  </a:ln>
                  <a:latin typeface="Arial Narrow"/>
                  <a:cs typeface="Arial Narrow"/>
                </a:rPr>
                <a:t>SELECTED “SOUNDINGS”</a:t>
              </a:r>
              <a:endParaRPr lang="en-US" sz="3200" cap="all" dirty="0">
                <a:ln w="19050">
                  <a:noFill/>
                </a:ln>
                <a:latin typeface="Arial Narrow"/>
                <a:cs typeface="Arial Narrow"/>
              </a:endParaRPr>
            </a:p>
          </p:txBody>
        </p:sp>
      </p:grp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561" y="1879600"/>
            <a:ext cx="5050746" cy="4031297"/>
          </a:xfrm>
        </p:spPr>
        <p:txBody>
          <a:bodyPr>
            <a:noAutofit/>
          </a:bodyPr>
          <a:lstStyle/>
          <a:p>
            <a:pPr marL="508000" indent="-508000" eaLnBrk="1" hangingPunct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charset="2"/>
              <a:buChar char="Ø"/>
            </a:pPr>
            <a:r>
              <a:rPr lang="en-US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Narrow" pitchFamily="34" charset="0"/>
              </a:rPr>
              <a:t>Budget cuts/financial health</a:t>
            </a:r>
          </a:p>
          <a:p>
            <a:pPr marL="508000" indent="-508000" eaLnBrk="1" hangingPunct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charset="2"/>
              <a:buChar char="Ø"/>
            </a:pPr>
            <a:r>
              <a:rPr lang="en-US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Narrow" pitchFamily="34" charset="0"/>
              </a:rPr>
              <a:t>Health benefit costs</a:t>
            </a:r>
          </a:p>
          <a:p>
            <a:pPr marL="508000" indent="-508000" eaLnBrk="1" hangingPunct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charset="2"/>
              <a:buChar char="Ø"/>
            </a:pPr>
            <a:r>
              <a:rPr lang="en-US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Narrow" pitchFamily="34" charset="0"/>
              </a:rPr>
              <a:t>Governance and accountability </a:t>
            </a:r>
          </a:p>
          <a:p>
            <a:pPr marL="508000" indent="-508000" eaLnBrk="1" hangingPunct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charset="2"/>
              <a:buChar char="Ø"/>
            </a:pPr>
            <a:r>
              <a:rPr lang="en-US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Narrow" pitchFamily="34" charset="0"/>
              </a:rPr>
              <a:t>Capital needs </a:t>
            </a:r>
          </a:p>
          <a:p>
            <a:pPr marL="508000" indent="-508000" eaLnBrk="1" hangingPunct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charset="2"/>
              <a:buChar char="Ø"/>
            </a:pPr>
            <a:r>
              <a:rPr lang="en-US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Narrow" pitchFamily="34" charset="0"/>
              </a:rPr>
              <a:t>Workforce</a:t>
            </a:r>
          </a:p>
          <a:p>
            <a:pPr marL="508000" indent="-508000" eaLnBrk="1" hangingPunct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charset="2"/>
              <a:buChar char="Ø"/>
            </a:pPr>
            <a:r>
              <a:rPr lang="en-US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Narrow" pitchFamily="34" charset="0"/>
              </a:rPr>
              <a:t>Technology usage and needs</a:t>
            </a:r>
          </a:p>
        </p:txBody>
      </p:sp>
      <p:pic>
        <p:nvPicPr>
          <p:cNvPr id="16" name="Picture 15" descr="CCSS PPT banner.png"/>
          <p:cNvPicPr>
            <a:picLocks noChangeAspect="1"/>
          </p:cNvPicPr>
          <p:nvPr/>
        </p:nvPicPr>
        <p:blipFill>
          <a:blip r:embed="rId2" cstate="print"/>
          <a:srcRect l="5537" t="-36677"/>
          <a:stretch>
            <a:fillRect/>
          </a:stretch>
        </p:blipFill>
        <p:spPr>
          <a:xfrm>
            <a:off x="0" y="84668"/>
            <a:ext cx="9144000" cy="437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98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06485" y="1526847"/>
            <a:ext cx="5544743" cy="4777813"/>
          </a:xfrm>
        </p:spPr>
        <p:txBody>
          <a:bodyPr>
            <a:noAutofit/>
          </a:bodyPr>
          <a:lstStyle/>
          <a:p>
            <a:pPr>
              <a:buNone/>
            </a:pPr>
            <a:endParaRPr lang="en-US" dirty="0" smtClean="0">
              <a:solidFill>
                <a:schemeClr val="bg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pPr marL="396875" lvl="1" indent="-396875" defTabSz="393700">
              <a:spcBef>
                <a:spcPts val="0"/>
              </a:spcBef>
              <a:spcAft>
                <a:spcPts val="1800"/>
              </a:spcAft>
              <a:buClr>
                <a:schemeClr val="bg2"/>
              </a:buClr>
              <a:buSzPct val="100000"/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Narrow" pitchFamily="34" charset="0"/>
              </a:rPr>
              <a:t> </a:t>
            </a:r>
            <a:r>
              <a:rPr lang="en-US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 Narrow" pitchFamily="34" charset="0"/>
              </a:rPr>
              <a:t>Build networks</a:t>
            </a:r>
          </a:p>
          <a:p>
            <a:pPr marL="396875" lvl="1" indent="-396875" defTabSz="393700">
              <a:spcBef>
                <a:spcPts val="0"/>
              </a:spcBef>
              <a:spcAft>
                <a:spcPts val="1800"/>
              </a:spcAft>
              <a:buClr>
                <a:schemeClr val="bg2"/>
              </a:buClr>
              <a:buSzPct val="100000"/>
              <a:buFont typeface="Wingdings" pitchFamily="2" charset="2"/>
              <a:buChar char="Ø"/>
            </a:pPr>
            <a:r>
              <a:rPr lang="en-US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 Narrow" pitchFamily="34" charset="0"/>
              </a:rPr>
              <a:t> Generate </a:t>
            </a:r>
            <a:r>
              <a:rPr lang="en-US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Narrow" pitchFamily="34" charset="0"/>
              </a:rPr>
              <a:t>new knowledge</a:t>
            </a:r>
            <a:endParaRPr lang="en-US" b="1" dirty="0">
              <a:solidFill>
                <a:schemeClr val="bg1">
                  <a:lumMod val="85000"/>
                  <a:lumOff val="15000"/>
                </a:schemeClr>
              </a:solidFill>
              <a:latin typeface="Arial Narrow" pitchFamily="34" charset="0"/>
            </a:endParaRPr>
          </a:p>
          <a:p>
            <a:pPr marL="396875" lvl="1" indent="-396875" defTabSz="393700">
              <a:spcBef>
                <a:spcPts val="0"/>
              </a:spcBef>
              <a:spcAft>
                <a:spcPts val="1800"/>
              </a:spcAft>
              <a:buClr>
                <a:schemeClr val="bg2"/>
              </a:buClr>
              <a:buSzPct val="100000"/>
              <a:buFont typeface="Wingdings" pitchFamily="2" charset="2"/>
              <a:buChar char="Ø"/>
            </a:pPr>
            <a:r>
              <a:rPr lang="en-US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 Narrow" pitchFamily="34" charset="0"/>
              </a:rPr>
              <a:t> Institutionalize capabilities</a:t>
            </a:r>
          </a:p>
          <a:p>
            <a:pPr marL="396875" lvl="1" indent="-396875" defTabSz="393700">
              <a:spcBef>
                <a:spcPts val="0"/>
              </a:spcBef>
              <a:spcAft>
                <a:spcPts val="1800"/>
              </a:spcAft>
              <a:buClr>
                <a:schemeClr val="bg2"/>
              </a:buClr>
              <a:buSzPct val="100000"/>
              <a:buFont typeface="Wingdings" pitchFamily="2" charset="2"/>
              <a:buChar char="Ø"/>
            </a:pPr>
            <a:r>
              <a:rPr lang="en-US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 Narrow" pitchFamily="34" charset="0"/>
              </a:rPr>
              <a:t> Design assessment tools</a:t>
            </a:r>
          </a:p>
          <a:p>
            <a:pPr marL="396875" lvl="1" indent="-396875" defTabSz="393700">
              <a:spcBef>
                <a:spcPts val="0"/>
              </a:spcBef>
              <a:spcAft>
                <a:spcPts val="1800"/>
              </a:spcAft>
              <a:buClr>
                <a:schemeClr val="bg2"/>
              </a:buClr>
              <a:buSzPct val="100000"/>
              <a:buFont typeface="Wingdings" pitchFamily="2" charset="2"/>
              <a:buChar char="Ø"/>
            </a:pPr>
            <a:r>
              <a:rPr lang="en-US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 Narrow" pitchFamily="34" charset="0"/>
              </a:rPr>
              <a:t> Provide training</a:t>
            </a:r>
          </a:p>
          <a:p>
            <a:pPr marL="396875" lvl="1" indent="-396875" defTabSz="393700">
              <a:spcBef>
                <a:spcPts val="0"/>
              </a:spcBef>
              <a:spcAft>
                <a:spcPts val="1800"/>
              </a:spcAft>
              <a:buClr>
                <a:schemeClr val="bg2"/>
              </a:buClr>
              <a:buSzPct val="100000"/>
              <a:buFont typeface="Wingdings" pitchFamily="2" charset="2"/>
              <a:buChar char="Ø"/>
            </a:pPr>
            <a:r>
              <a:rPr lang="en-US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 Narrow" pitchFamily="34" charset="0"/>
              </a:rPr>
              <a:t>Change thinking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Ø"/>
            </a:pPr>
            <a:endParaRPr lang="en-US" sz="3200" dirty="0" smtClean="0">
              <a:solidFill>
                <a:schemeClr val="bg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Font typeface="Wingdings" pitchFamily="2" charset="2"/>
              <a:buNone/>
            </a:pPr>
            <a:endParaRPr lang="en-US" dirty="0" smtClean="0">
              <a:solidFill>
                <a:schemeClr val="bg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1">
                  <a:lumMod val="75000"/>
                  <a:lumOff val="25000"/>
                </a:schemeClr>
              </a:solidFill>
              <a:latin typeface="Arial Narrow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11814" y="-19351"/>
            <a:ext cx="9177826" cy="1426911"/>
            <a:chOff x="-11814" y="-19351"/>
            <a:chExt cx="9177826" cy="1426911"/>
          </a:xfrm>
        </p:grpSpPr>
        <p:grpSp>
          <p:nvGrpSpPr>
            <p:cNvPr id="18" name="Group 10"/>
            <p:cNvGrpSpPr/>
            <p:nvPr/>
          </p:nvGrpSpPr>
          <p:grpSpPr>
            <a:xfrm>
              <a:off x="0" y="0"/>
              <a:ext cx="9144000" cy="1407560"/>
              <a:chOff x="0" y="0"/>
              <a:chExt cx="9144000" cy="140756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0" y="0"/>
                <a:ext cx="9144000" cy="140756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 Box 16"/>
              <p:cNvSpPr txBox="1">
                <a:spLocks noChangeArrowheads="1"/>
              </p:cNvSpPr>
              <p:nvPr/>
            </p:nvSpPr>
            <p:spPr bwMode="auto">
              <a:xfrm>
                <a:off x="0" y="580868"/>
                <a:ext cx="9144000" cy="739931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noAutofit/>
              </a:bodyPr>
              <a:lstStyle/>
              <a:p>
                <a:pPr algn="ctr" eaLnBrk="0" hangingPunct="0">
                  <a:spcBef>
                    <a:spcPct val="50000"/>
                  </a:spcBef>
                  <a:tabLst>
                    <a:tab pos="7777163" algn="l"/>
                  </a:tabLst>
                  <a:defRPr/>
                </a:pPr>
                <a:r>
                  <a:rPr lang="en-US" sz="3200" cap="all" dirty="0" smtClean="0">
                    <a:ln w="19050">
                      <a:noFill/>
                    </a:ln>
                    <a:latin typeface="Arial Narrow"/>
                    <a:cs typeface="Arial Narrow"/>
                  </a:rPr>
                  <a:t>what we do</a:t>
                </a:r>
              </a:p>
            </p:txBody>
          </p:sp>
        </p:grp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814" y="-19351"/>
              <a:ext cx="9177826" cy="655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078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0933" y="1644865"/>
            <a:ext cx="8636000" cy="50449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Narrow" pitchFamily="34" charset="0"/>
              </a:rPr>
              <a:t>Multiple possibilities for supportive activity:</a:t>
            </a:r>
          </a:p>
          <a:p>
            <a:pPr marL="0" indent="0">
              <a:buNone/>
            </a:pPr>
            <a:endParaRPr lang="en-US" sz="2400" dirty="0">
              <a:solidFill>
                <a:schemeClr val="bg1">
                  <a:lumMod val="85000"/>
                  <a:lumOff val="15000"/>
                </a:schemeClr>
              </a:solidFill>
              <a:latin typeface="Arial Narrow" pitchFamily="34" charset="0"/>
            </a:endParaRPr>
          </a:p>
          <a:p>
            <a:pPr marL="914400" lvl="1" indent="-457200">
              <a:spcBef>
                <a:spcPts val="0"/>
              </a:spcBef>
              <a:spcAft>
                <a:spcPts val="1800"/>
              </a:spcAft>
              <a:buClr>
                <a:schemeClr val="bg2"/>
              </a:buClr>
              <a:buSzPct val="125000"/>
              <a:buFont typeface="+mj-lt"/>
              <a:buAutoNum type="arabicParenR"/>
            </a:pPr>
            <a:r>
              <a:rPr lang="en-US" sz="26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 Narrow" pitchFamily="34" charset="0"/>
              </a:rPr>
              <a:t>Washington Region Nonprofit Employment Trend Reports</a:t>
            </a:r>
          </a:p>
          <a:p>
            <a:pPr marL="914400" lvl="1" indent="-457200">
              <a:spcBef>
                <a:spcPts val="0"/>
              </a:spcBef>
              <a:spcAft>
                <a:spcPts val="1800"/>
              </a:spcAft>
              <a:buClr>
                <a:schemeClr val="bg2"/>
              </a:buClr>
              <a:buSzPct val="125000"/>
              <a:buFont typeface="+mj-lt"/>
              <a:buAutoNum type="arabicParenR"/>
            </a:pPr>
            <a:r>
              <a:rPr lang="en-US" sz="26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 Narrow" pitchFamily="34" charset="0"/>
              </a:rPr>
              <a:t>Washington Region Nonprofit Economy Trend </a:t>
            </a:r>
            <a:r>
              <a:rPr lang="en-US" sz="26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Narrow" pitchFamily="34" charset="0"/>
              </a:rPr>
              <a:t>Reports</a:t>
            </a:r>
            <a:endParaRPr lang="en-US" sz="2600" dirty="0" smtClean="0">
              <a:solidFill>
                <a:schemeClr val="bg1">
                  <a:lumMod val="85000"/>
                  <a:lumOff val="15000"/>
                </a:schemeClr>
              </a:solidFill>
              <a:latin typeface="Arial Narrow" pitchFamily="34" charset="0"/>
            </a:endParaRPr>
          </a:p>
          <a:p>
            <a:pPr marL="914400" lvl="1" indent="-457200">
              <a:spcBef>
                <a:spcPts val="0"/>
              </a:spcBef>
              <a:spcAft>
                <a:spcPts val="1800"/>
              </a:spcAft>
              <a:buClr>
                <a:schemeClr val="bg2"/>
              </a:buClr>
              <a:buSzPct val="125000"/>
              <a:buFont typeface="+mj-lt"/>
              <a:buAutoNum type="arabicParenR"/>
            </a:pPr>
            <a:r>
              <a:rPr lang="en-US" sz="26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Narrow" pitchFamily="34" charset="0"/>
              </a:rPr>
              <a:t>D.C. Nonprofit Listening Post Tracking System</a:t>
            </a:r>
          </a:p>
          <a:p>
            <a:pPr marL="914400" lvl="1" indent="-457200">
              <a:spcBef>
                <a:spcPts val="0"/>
              </a:spcBef>
              <a:spcAft>
                <a:spcPts val="1800"/>
              </a:spcAft>
              <a:buClr>
                <a:schemeClr val="bg2"/>
              </a:buClr>
              <a:buSzPct val="125000"/>
              <a:buFont typeface="+mj-lt"/>
              <a:buAutoNum type="arabicParenR"/>
            </a:pPr>
            <a:r>
              <a:rPr lang="en-US" sz="26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 Narrow" pitchFamily="34" charset="0"/>
              </a:rPr>
              <a:t>Train D.C. Nonprofits for New Frontiers of Philanthropy</a:t>
            </a:r>
            <a:endParaRPr lang="en-US" sz="2600" dirty="0">
              <a:solidFill>
                <a:schemeClr val="bg1">
                  <a:lumMod val="85000"/>
                  <a:lumOff val="15000"/>
                </a:schemeClr>
              </a:solidFill>
              <a:latin typeface="Arial Narrow" pitchFamily="34" charset="0"/>
            </a:endParaRPr>
          </a:p>
          <a:p>
            <a:pPr marL="914400" lvl="1" indent="-457200">
              <a:spcBef>
                <a:spcPts val="0"/>
              </a:spcBef>
              <a:spcAft>
                <a:spcPts val="1800"/>
              </a:spcAft>
              <a:buClr>
                <a:schemeClr val="bg2"/>
              </a:buClr>
              <a:buSzPct val="125000"/>
              <a:buFont typeface="+mj-lt"/>
              <a:buAutoNum type="arabicParenR"/>
            </a:pPr>
            <a:endParaRPr lang="en-US" sz="2600" b="1" dirty="0" smtClean="0">
              <a:solidFill>
                <a:schemeClr val="bg1">
                  <a:lumMod val="85000"/>
                  <a:lumOff val="15000"/>
                </a:schemeClr>
              </a:solidFill>
              <a:latin typeface="Arial Narrow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ct val="125000"/>
              <a:buNone/>
            </a:pPr>
            <a:endParaRPr lang="en-US" sz="2600" b="1" dirty="0">
              <a:solidFill>
                <a:schemeClr val="bg1">
                  <a:lumMod val="85000"/>
                  <a:lumOff val="15000"/>
                </a:schemeClr>
              </a:solidFill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>
              <a:solidFill>
                <a:schemeClr val="bg1">
                  <a:lumMod val="85000"/>
                  <a:lumOff val="15000"/>
                </a:schemeClr>
              </a:solidFill>
              <a:latin typeface="Arial Narrow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-11814" y="-19351"/>
            <a:ext cx="9177826" cy="1426911"/>
            <a:chOff x="-11814" y="-19351"/>
            <a:chExt cx="9177826" cy="1426911"/>
          </a:xfrm>
        </p:grpSpPr>
        <p:grpSp>
          <p:nvGrpSpPr>
            <p:cNvPr id="24" name="Group 10"/>
            <p:cNvGrpSpPr/>
            <p:nvPr/>
          </p:nvGrpSpPr>
          <p:grpSpPr>
            <a:xfrm>
              <a:off x="0" y="0"/>
              <a:ext cx="9144000" cy="1407560"/>
              <a:chOff x="0" y="0"/>
              <a:chExt cx="9144000" cy="140756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0" y="0"/>
                <a:ext cx="9144000" cy="140756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 Box 16"/>
              <p:cNvSpPr txBox="1">
                <a:spLocks noChangeArrowheads="1"/>
              </p:cNvSpPr>
              <p:nvPr/>
            </p:nvSpPr>
            <p:spPr bwMode="auto">
              <a:xfrm>
                <a:off x="0" y="614734"/>
                <a:ext cx="9144000" cy="739931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noAutofit/>
              </a:bodyPr>
              <a:lstStyle/>
              <a:p>
                <a:pPr algn="ctr" eaLnBrk="0" hangingPunct="0">
                  <a:spcBef>
                    <a:spcPct val="50000"/>
                  </a:spcBef>
                  <a:tabLst>
                    <a:tab pos="7777163" algn="l"/>
                  </a:tabLst>
                  <a:defRPr/>
                </a:pPr>
                <a:r>
                  <a:rPr lang="en-US" sz="3200" cap="all" dirty="0" smtClean="0">
                    <a:ln w="19050">
                      <a:noFill/>
                    </a:ln>
                    <a:latin typeface="Arial Narrow"/>
                    <a:cs typeface="Arial Narrow"/>
                  </a:rPr>
                  <a:t>WHAT CAN WE DO FOR DC NONPROFITS?</a:t>
                </a:r>
                <a:endParaRPr lang="en-US" sz="3200" cap="all" dirty="0">
                  <a:ln w="19050">
                    <a:noFill/>
                  </a:ln>
                  <a:latin typeface="Arial Narrow"/>
                  <a:cs typeface="Arial Narrow"/>
                </a:endParaRPr>
              </a:p>
            </p:txBody>
          </p:sp>
        </p:grp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814" y="-19351"/>
              <a:ext cx="9177826" cy="655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989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987" grpId="0" uiExpand="1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11"/>
          <p:cNvGrpSpPr/>
          <p:nvPr/>
        </p:nvGrpSpPr>
        <p:grpSpPr>
          <a:xfrm>
            <a:off x="0" y="0"/>
            <a:ext cx="9144000" cy="1407560"/>
            <a:chOff x="0" y="0"/>
            <a:chExt cx="9144000" cy="1407560"/>
          </a:xfrm>
        </p:grpSpPr>
        <p:grpSp>
          <p:nvGrpSpPr>
            <p:cNvPr id="24" name="Group 8"/>
            <p:cNvGrpSpPr/>
            <p:nvPr/>
          </p:nvGrpSpPr>
          <p:grpSpPr>
            <a:xfrm>
              <a:off x="0" y="0"/>
              <a:ext cx="9144000" cy="1407560"/>
              <a:chOff x="0" y="0"/>
              <a:chExt cx="9144000" cy="140756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0" y="0"/>
                <a:ext cx="9144000" cy="1407560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7" name="Picture 26" descr="CCSS PPT banner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16112"/>
                <a:ext cx="9144000" cy="322580"/>
              </a:xfrm>
              <a:prstGeom prst="rect">
                <a:avLst/>
              </a:prstGeom>
            </p:spPr>
          </p:pic>
        </p:grpSp>
        <p:sp>
          <p:nvSpPr>
            <p:cNvPr id="25" name="Text Box 16"/>
            <p:cNvSpPr txBox="1">
              <a:spLocks noChangeArrowheads="1"/>
            </p:cNvSpPr>
            <p:nvPr/>
          </p:nvSpPr>
          <p:spPr bwMode="auto">
            <a:xfrm>
              <a:off x="0" y="462337"/>
              <a:ext cx="9144000" cy="83220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pPr algn="ctr" eaLnBrk="0" hangingPunct="0">
                <a:spcBef>
                  <a:spcPct val="50000"/>
                </a:spcBef>
                <a:tabLst>
                  <a:tab pos="7777163" algn="l"/>
                </a:tabLst>
                <a:defRPr/>
              </a:pPr>
              <a:r>
                <a:rPr lang="en-US" sz="2400" cap="all" dirty="0" smtClean="0">
                  <a:ln w="19050">
                    <a:noFill/>
                  </a:ln>
                  <a:latin typeface="Arial Narrow" pitchFamily="34" charset="0"/>
                  <a:cs typeface="Courier New" pitchFamily="49" charset="0"/>
                </a:rPr>
                <a:t>ARE DC NONPROFITS ORGANIZATION READY  </a:t>
              </a:r>
              <a:r>
                <a:rPr lang="en-US" sz="2400" cap="all" dirty="0">
                  <a:ln w="19050">
                    <a:noFill/>
                  </a:ln>
                  <a:latin typeface="Arial Narrow" pitchFamily="34" charset="0"/>
                  <a:cs typeface="Courier New" pitchFamily="49" charset="0"/>
                </a:rPr>
                <a:t>for </a:t>
              </a:r>
              <a:br>
                <a:rPr lang="en-US" sz="2400" cap="all" dirty="0">
                  <a:ln w="19050">
                    <a:noFill/>
                  </a:ln>
                  <a:latin typeface="Arial Narrow" pitchFamily="34" charset="0"/>
                  <a:cs typeface="Courier New" pitchFamily="49" charset="0"/>
                </a:rPr>
              </a:br>
              <a:r>
                <a:rPr lang="en-US" sz="2400" cap="all" dirty="0" smtClean="0">
                  <a:ln w="19050">
                    <a:noFill/>
                  </a:ln>
                  <a:latin typeface="Arial Narrow" pitchFamily="34" charset="0"/>
                  <a:cs typeface="Courier New" pitchFamily="49" charset="0"/>
                </a:rPr>
                <a:t>THE </a:t>
              </a:r>
              <a:r>
                <a:rPr lang="en-US" sz="2400" cap="all" dirty="0">
                  <a:ln w="19050">
                    <a:noFill/>
                  </a:ln>
                  <a:latin typeface="Arial Narrow" pitchFamily="34" charset="0"/>
                  <a:cs typeface="Courier New" pitchFamily="49" charset="0"/>
                </a:rPr>
                <a:t>NEW FRONTIERS OF PHILANTHROPY?</a:t>
              </a: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4219" y="1556041"/>
            <a:ext cx="3397809" cy="484632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23328" y="1668346"/>
            <a:ext cx="493776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“…the </a:t>
            </a:r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definitive chronicle of the innovations that are infusing new life into the well-intentioned but often-staid world of philanthropy.”</a:t>
            </a:r>
            <a:endParaRPr lang="en-US" sz="2400" b="1" i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r"/>
            <a:endParaRPr lang="en-US" sz="2400" i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r"/>
            <a:r>
              <a:rPr lang="en-US" sz="24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~ </a:t>
            </a:r>
            <a:r>
              <a:rPr lang="en-US" sz="2400" i="1" dirty="0">
                <a:solidFill>
                  <a:schemeClr val="bg1"/>
                </a:solidFill>
                <a:latin typeface="Arial Narrow" panose="020B0606020202030204" pitchFamily="34" charset="0"/>
              </a:rPr>
              <a:t>Mario Marino, Venture Philanthropy Partners</a:t>
            </a:r>
            <a:endParaRPr lang="en-US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n-US" sz="14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“…a roadmap to the significant </a:t>
            </a:r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revolution </a:t>
            </a:r>
            <a:r>
              <a:rPr lang="en-US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underway …in the worlds of philanthropy and social investment.</a:t>
            </a:r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” </a:t>
            </a:r>
          </a:p>
          <a:p>
            <a:endParaRPr lang="en-US" sz="1500" dirty="0">
              <a:solidFill>
                <a:schemeClr val="bg1"/>
              </a:solidFill>
            </a:endParaRPr>
          </a:p>
          <a:p>
            <a:endParaRPr lang="en-US" sz="150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Available now at </a:t>
            </a:r>
            <a:r>
              <a:rPr lang="en-US" sz="2400" b="1" u="sng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amzn.to/1qeAXp3</a:t>
            </a:r>
            <a:r>
              <a:rPr lang="en-US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or </a:t>
            </a:r>
            <a:r>
              <a:rPr lang="en-US" sz="2400" b="1" u="sng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oup.com</a:t>
            </a:r>
            <a:r>
              <a:rPr lang="en-US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  <a:endParaRPr lang="en-US" sz="2400" b="1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34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192773" y="1649454"/>
            <a:ext cx="3320340" cy="58477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cap="all" dirty="0">
                <a:solidFill>
                  <a:schemeClr val="bg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Types of Actors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91625" y="2229218"/>
            <a:ext cx="1645920" cy="822960"/>
          </a:xfrm>
          <a:prstGeom prst="rect">
            <a:avLst/>
          </a:prstGeom>
          <a:noFill/>
          <a:ln w="28575">
            <a:solidFill>
              <a:schemeClr val="bg1">
                <a:lumMod val="85000"/>
                <a:lumOff val="15000"/>
              </a:schemeClr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0" tIns="0" rIns="0" bIns="0" anchor="ctr" anchorCtr="0">
            <a:noAutofit/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Capital </a:t>
            </a:r>
          </a:p>
          <a:p>
            <a:pPr lvl="0" algn="ctr">
              <a:spcBef>
                <a:spcPts val="0"/>
              </a:spcBef>
              <a:defRPr/>
            </a:pP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Aggregators</a:t>
            </a:r>
            <a:endParaRPr lang="en-US" dirty="0">
              <a:solidFill>
                <a:schemeClr val="bg1">
                  <a:lumMod val="85000"/>
                  <a:lumOff val="1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91555" y="3111049"/>
            <a:ext cx="1371600" cy="822960"/>
          </a:xfrm>
          <a:prstGeom prst="rect">
            <a:avLst/>
          </a:prstGeom>
          <a:noFill/>
          <a:ln w="28575">
            <a:solidFill>
              <a:schemeClr val="bg1">
                <a:lumMod val="85000"/>
                <a:lumOff val="15000"/>
              </a:schemeClr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 anchor="ctr" anchorCtr="0">
            <a:noAutofit/>
          </a:bodyPr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Enterprise </a:t>
            </a:r>
            <a:endParaRPr lang="en-US" dirty="0" smtClean="0">
              <a:solidFill>
                <a:schemeClr val="bg1">
                  <a:lumMod val="85000"/>
                  <a:lumOff val="15000"/>
                </a:schemeClr>
              </a:solidFill>
              <a:latin typeface="Arial Narrow"/>
              <a:cs typeface="Arial Narrow"/>
            </a:endParaRPr>
          </a:p>
          <a:p>
            <a:pPr algn="ctr" eaLnBrk="0" hangingPunct="0">
              <a:spcBef>
                <a:spcPts val="0"/>
              </a:spcBef>
              <a:defRPr/>
            </a:pP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Brokers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029314" y="2235164"/>
            <a:ext cx="1645920" cy="822960"/>
          </a:xfrm>
          <a:prstGeom prst="rect">
            <a:avLst/>
          </a:prstGeom>
          <a:noFill/>
          <a:ln w="28575">
            <a:solidFill>
              <a:schemeClr val="bg1">
                <a:lumMod val="85000"/>
                <a:lumOff val="15000"/>
              </a:schemeClr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Quasi-Public </a:t>
            </a:r>
            <a:endParaRPr lang="en-US" dirty="0" smtClean="0">
              <a:solidFill>
                <a:schemeClr val="bg1">
                  <a:lumMod val="85000"/>
                  <a:lumOff val="15000"/>
                </a:schemeClr>
              </a:solidFill>
              <a:latin typeface="Arial Narrow"/>
              <a:cs typeface="Arial Narrow"/>
            </a:endParaRPr>
          </a:p>
          <a:p>
            <a:pPr algn="ctr">
              <a:defRPr/>
            </a:pP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Investment </a:t>
            </a:r>
          </a:p>
          <a:p>
            <a:pPr algn="ctr">
              <a:defRPr/>
            </a:pP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Funds</a:t>
            </a:r>
            <a:endParaRPr lang="en-US" dirty="0">
              <a:solidFill>
                <a:schemeClr val="bg1">
                  <a:lumMod val="85000"/>
                  <a:lumOff val="1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763760" y="2236206"/>
            <a:ext cx="1645920" cy="822960"/>
          </a:xfrm>
          <a:prstGeom prst="rect">
            <a:avLst/>
          </a:prstGeom>
          <a:noFill/>
          <a:ln w="28575">
            <a:solidFill>
              <a:schemeClr val="bg1">
                <a:lumMod val="85000"/>
                <a:lumOff val="15000"/>
              </a:schemeClr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0" tIns="0" rIns="0" bIns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Secondary </a:t>
            </a:r>
          </a:p>
          <a:p>
            <a:pPr algn="ctr">
              <a:spcBef>
                <a:spcPts val="0"/>
              </a:spcBef>
            </a:pP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Markets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498399" y="2236563"/>
            <a:ext cx="1645920" cy="822960"/>
          </a:xfrm>
          <a:prstGeom prst="rect">
            <a:avLst/>
          </a:prstGeom>
          <a:noFill/>
          <a:ln w="28575">
            <a:solidFill>
              <a:schemeClr val="bg1">
                <a:lumMod val="85000"/>
                <a:lumOff val="15000"/>
              </a:schemeClr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0" tIns="0" rIns="0" bIns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Social Stock Exchanges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237435" y="2234835"/>
            <a:ext cx="1645920" cy="822960"/>
          </a:xfrm>
          <a:prstGeom prst="rect">
            <a:avLst/>
          </a:prstGeom>
          <a:noFill/>
          <a:ln w="28575">
            <a:solidFill>
              <a:schemeClr val="bg1">
                <a:lumMod val="85000"/>
                <a:lumOff val="15000"/>
              </a:schemeClr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0" tIns="0" rIns="0" bIns="0" anchor="ctr" anchorCtr="0">
            <a:noAutofit/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Corp-Originated </a:t>
            </a:r>
          </a:p>
          <a:p>
            <a:pPr lvl="0" algn="ctr">
              <a:spcBef>
                <a:spcPts val="0"/>
              </a:spcBef>
              <a:defRPr/>
            </a:pP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Charitable </a:t>
            </a:r>
          </a:p>
          <a:p>
            <a:pPr lvl="0" algn="ctr">
              <a:spcBef>
                <a:spcPts val="0"/>
              </a:spcBef>
              <a:defRPr/>
            </a:pP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Funds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730698" y="3119926"/>
            <a:ext cx="1371600" cy="822960"/>
          </a:xfrm>
          <a:prstGeom prst="rect">
            <a:avLst/>
          </a:prstGeom>
          <a:noFill/>
          <a:ln w="28575">
            <a:solidFill>
              <a:schemeClr val="bg1">
                <a:lumMod val="85000"/>
                <a:lumOff val="15000"/>
              </a:schemeClr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Capacity </a:t>
            </a:r>
          </a:p>
          <a:p>
            <a:pPr algn="ctr">
              <a:spcBef>
                <a:spcPts val="0"/>
              </a:spcBef>
            </a:pP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Builders</a:t>
            </a:r>
            <a:endParaRPr lang="en-US" dirty="0">
              <a:solidFill>
                <a:schemeClr val="bg1">
                  <a:lumMod val="85000"/>
                  <a:lumOff val="1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174643" y="3129645"/>
            <a:ext cx="1371600" cy="822960"/>
          </a:xfrm>
          <a:prstGeom prst="rect">
            <a:avLst/>
          </a:prstGeom>
          <a:noFill/>
          <a:ln w="28575">
            <a:solidFill>
              <a:schemeClr val="bg1">
                <a:lumMod val="85000"/>
                <a:lumOff val="15000"/>
              </a:schemeClr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 anchor="ctr" anchorCtr="0">
            <a:noAutofit/>
          </a:bodyPr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Conversion </a:t>
            </a: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Foundations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614426" y="3135882"/>
            <a:ext cx="1371600" cy="822960"/>
          </a:xfrm>
          <a:prstGeom prst="rect">
            <a:avLst/>
          </a:prstGeom>
          <a:noFill/>
          <a:ln w="28575">
            <a:solidFill>
              <a:schemeClr val="bg1">
                <a:lumMod val="85000"/>
                <a:lumOff val="15000"/>
              </a:schemeClr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Online </a:t>
            </a:r>
          </a:p>
          <a:p>
            <a:pPr algn="ctr">
              <a:spcBef>
                <a:spcPts val="0"/>
              </a:spcBef>
            </a:pP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Exchanges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048486" y="3133850"/>
            <a:ext cx="1371600" cy="822960"/>
          </a:xfrm>
          <a:prstGeom prst="rect">
            <a:avLst/>
          </a:prstGeom>
          <a:noFill/>
          <a:ln w="28575">
            <a:solidFill>
              <a:schemeClr val="bg1">
                <a:lumMod val="85000"/>
                <a:lumOff val="15000"/>
              </a:schemeClr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Funding Collaboratives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496483" y="3133850"/>
            <a:ext cx="1371600" cy="822960"/>
          </a:xfrm>
          <a:prstGeom prst="rect">
            <a:avLst/>
          </a:prstGeom>
          <a:noFill/>
          <a:ln w="28575">
            <a:solidFill>
              <a:schemeClr val="bg1">
                <a:lumMod val="85000"/>
                <a:lumOff val="15000"/>
              </a:schemeClr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Philanthropic </a:t>
            </a:r>
          </a:p>
          <a:p>
            <a:pPr algn="ctr">
              <a:spcBef>
                <a:spcPts val="0"/>
              </a:spcBef>
            </a:pP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Banks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07605" y="4840801"/>
            <a:ext cx="2011680" cy="822960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 anchorCtr="0">
            <a:noAutofit/>
          </a:bodyPr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en-US" dirty="0" smtClean="0">
                <a:solidFill>
                  <a:srgbClr val="0070C0"/>
                </a:solidFill>
                <a:latin typeface="Arial Narrow"/>
                <a:cs typeface="Arial Narrow"/>
              </a:rPr>
              <a:t>Loans/ Credit </a:t>
            </a:r>
          </a:p>
          <a:p>
            <a:pPr algn="ctr" eaLnBrk="0" hangingPunct="0">
              <a:spcBef>
                <a:spcPts val="0"/>
              </a:spcBef>
              <a:defRPr/>
            </a:pPr>
            <a:r>
              <a:rPr lang="en-US" dirty="0" smtClean="0">
                <a:solidFill>
                  <a:srgbClr val="0070C0"/>
                </a:solidFill>
                <a:latin typeface="Arial Narrow"/>
                <a:cs typeface="Arial Narrow"/>
              </a:rPr>
              <a:t>Enhancements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98398" y="5745711"/>
            <a:ext cx="2011680" cy="822960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182880" rIns="0" bIns="182880" anchor="ctr" anchorCtr="0">
            <a:no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dirty="0">
                <a:solidFill>
                  <a:srgbClr val="0070C0"/>
                </a:solidFill>
                <a:latin typeface="Arial Narrow"/>
                <a:cs typeface="Arial Narrow"/>
              </a:rPr>
              <a:t>Securitization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503189" y="4851437"/>
            <a:ext cx="2011680" cy="822960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 anchorCtr="0">
            <a:noAutofit/>
          </a:bodyPr>
          <a:lstStyle/>
          <a:p>
            <a:pPr algn="ctr" eaLnBrk="0" hangingPunct="0"/>
            <a:r>
              <a:rPr lang="en-US" dirty="0" smtClean="0">
                <a:solidFill>
                  <a:srgbClr val="0070C0"/>
                </a:solidFill>
                <a:latin typeface="Arial Narrow"/>
                <a:cs typeface="Arial Narrow"/>
              </a:rPr>
              <a:t>Equity</a:t>
            </a:r>
            <a:br>
              <a:rPr lang="en-US" dirty="0" smtClean="0">
                <a:solidFill>
                  <a:srgbClr val="0070C0"/>
                </a:solidFill>
                <a:latin typeface="Arial Narrow"/>
                <a:cs typeface="Arial Narrow"/>
              </a:rPr>
            </a:br>
            <a:r>
              <a:rPr lang="en-US" dirty="0" smtClean="0">
                <a:solidFill>
                  <a:srgbClr val="0070C0"/>
                </a:solidFill>
                <a:latin typeface="Arial Narrow"/>
                <a:cs typeface="Arial Narrow"/>
              </a:rPr>
              <a:t>Investments</a:t>
            </a:r>
            <a:endParaRPr lang="en-US" dirty="0">
              <a:solidFill>
                <a:srgbClr val="0070C0"/>
              </a:solidFill>
              <a:latin typeface="Arial Narrow"/>
              <a:cs typeface="Arial Narrow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597780" y="4850582"/>
            <a:ext cx="2011680" cy="822960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182880" rIns="0" bIns="182880" anchor="ctr" anchorCtr="0">
            <a:noAutofit/>
          </a:bodyPr>
          <a:lstStyle/>
          <a:p>
            <a:pPr algn="ctr" eaLnBrk="0" hangingPunct="0"/>
            <a:r>
              <a:rPr lang="en-US" dirty="0">
                <a:solidFill>
                  <a:srgbClr val="0070C0"/>
                </a:solidFill>
                <a:latin typeface="Arial Narrow"/>
                <a:cs typeface="Arial Narrow"/>
              </a:rPr>
              <a:t>Fixed Income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692676" y="4850582"/>
            <a:ext cx="2011680" cy="822960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182880" rIns="0" bIns="182880" anchor="ctr" anchorCtr="0">
            <a:noAutofit/>
          </a:bodyPr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en-US" dirty="0">
                <a:solidFill>
                  <a:srgbClr val="0070C0"/>
                </a:solidFill>
                <a:latin typeface="Arial Narrow"/>
                <a:cs typeface="Arial Narrow"/>
              </a:rPr>
              <a:t>Insurance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588817" y="5744468"/>
            <a:ext cx="2011680" cy="822960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anchor="ctr" anchorCtr="0">
            <a:noAutofit/>
          </a:bodyPr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en-US" dirty="0" smtClean="0">
                <a:solidFill>
                  <a:srgbClr val="0070C0"/>
                </a:solidFill>
                <a:latin typeface="Arial Narrow"/>
                <a:cs typeface="Arial Narrow"/>
              </a:rPr>
              <a:t>Social Impact </a:t>
            </a:r>
          </a:p>
          <a:p>
            <a:pPr algn="ctr" eaLnBrk="0" hangingPunct="0">
              <a:spcBef>
                <a:spcPts val="0"/>
              </a:spcBef>
              <a:defRPr/>
            </a:pPr>
            <a:r>
              <a:rPr lang="en-US" dirty="0" smtClean="0">
                <a:solidFill>
                  <a:srgbClr val="0070C0"/>
                </a:solidFill>
                <a:latin typeface="Arial Narrow"/>
                <a:cs typeface="Arial Narrow"/>
              </a:rPr>
              <a:t>Bonds</a:t>
            </a:r>
            <a:endParaRPr lang="en-US" dirty="0">
              <a:solidFill>
                <a:srgbClr val="0070C0"/>
              </a:solidFill>
              <a:latin typeface="Arial Narrow"/>
              <a:cs typeface="Arial Narrow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499045" y="5751479"/>
            <a:ext cx="2011680" cy="822960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anchor="ctr" anchorCtr="0">
            <a:noAutofit/>
          </a:bodyPr>
          <a:lstStyle/>
          <a:p>
            <a:pPr algn="ctr" eaLnBrk="0" hangingPunct="0"/>
            <a:r>
              <a:rPr lang="en-US" dirty="0">
                <a:solidFill>
                  <a:srgbClr val="0070C0"/>
                </a:solidFill>
                <a:latin typeface="Arial Narrow"/>
                <a:cs typeface="Arial Narrow"/>
              </a:rPr>
              <a:t>Social Investing </a:t>
            </a:r>
            <a:endParaRPr lang="en-US" dirty="0" smtClean="0">
              <a:solidFill>
                <a:srgbClr val="0070C0"/>
              </a:solidFill>
              <a:latin typeface="Arial Narrow"/>
              <a:cs typeface="Arial Narrow"/>
            </a:endParaRPr>
          </a:p>
          <a:p>
            <a:pPr algn="ctr" eaLnBrk="0" hangingPunct="0"/>
            <a:r>
              <a:rPr lang="en-US" dirty="0" smtClean="0">
                <a:solidFill>
                  <a:srgbClr val="0070C0"/>
                </a:solidFill>
                <a:latin typeface="Arial Narrow"/>
                <a:cs typeface="Arial Narrow"/>
              </a:rPr>
              <a:t>&amp; </a:t>
            </a:r>
            <a:r>
              <a:rPr lang="en-US" dirty="0">
                <a:solidFill>
                  <a:srgbClr val="0070C0"/>
                </a:solidFill>
                <a:latin typeface="Arial Narrow"/>
                <a:cs typeface="Arial Narrow"/>
              </a:rPr>
              <a:t>Purchasing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683339" y="5739974"/>
            <a:ext cx="2011680" cy="822960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 anchorCtr="0">
            <a:noAutofit/>
          </a:bodyPr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en-US" dirty="0" smtClean="0">
                <a:solidFill>
                  <a:srgbClr val="0070C0"/>
                </a:solidFill>
                <a:latin typeface="Arial Narrow"/>
                <a:cs typeface="Arial Narrow"/>
              </a:rPr>
              <a:t>Grants</a:t>
            </a:r>
          </a:p>
        </p:txBody>
      </p:sp>
      <p:sp>
        <p:nvSpPr>
          <p:cNvPr id="74" name="Rectangle 73"/>
          <p:cNvSpPr/>
          <p:nvPr/>
        </p:nvSpPr>
        <p:spPr>
          <a:xfrm>
            <a:off x="216258" y="4258530"/>
            <a:ext cx="3071875" cy="58477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3200" cap="all" dirty="0">
                <a:solidFill>
                  <a:srgbClr val="0070C0"/>
                </a:solidFill>
                <a:latin typeface="Arial Narrow"/>
                <a:cs typeface="Arial Narrow"/>
              </a:rPr>
              <a:t>Types of Tools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-11814" y="0"/>
            <a:ext cx="9177826" cy="1407560"/>
            <a:chOff x="-11814" y="0"/>
            <a:chExt cx="9177826" cy="1407560"/>
          </a:xfrm>
        </p:grpSpPr>
        <p:grpSp>
          <p:nvGrpSpPr>
            <p:cNvPr id="32" name="Group 10"/>
            <p:cNvGrpSpPr/>
            <p:nvPr/>
          </p:nvGrpSpPr>
          <p:grpSpPr>
            <a:xfrm>
              <a:off x="0" y="0"/>
              <a:ext cx="9144000" cy="1407560"/>
              <a:chOff x="0" y="0"/>
              <a:chExt cx="9144000" cy="140756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0" y="0"/>
                <a:ext cx="9144000" cy="140756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 Box 16"/>
              <p:cNvSpPr txBox="1">
                <a:spLocks noChangeArrowheads="1"/>
              </p:cNvSpPr>
              <p:nvPr/>
            </p:nvSpPr>
            <p:spPr bwMode="auto">
              <a:xfrm>
                <a:off x="0" y="614734"/>
                <a:ext cx="9144000" cy="739931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noAutofit/>
              </a:bodyPr>
              <a:lstStyle/>
              <a:p>
                <a:pPr algn="ctr" eaLnBrk="0" hangingPunct="0">
                  <a:spcBef>
                    <a:spcPct val="50000"/>
                  </a:spcBef>
                  <a:tabLst>
                    <a:tab pos="7777163" algn="l"/>
                  </a:tabLst>
                  <a:defRPr/>
                </a:pPr>
                <a:r>
                  <a:rPr lang="en-US" sz="3200" cap="all" dirty="0" smtClean="0">
                    <a:ln w="19050">
                      <a:noFill/>
                    </a:ln>
                    <a:latin typeface="Arial Narrow"/>
                    <a:cs typeface="Arial Narrow"/>
                  </a:rPr>
                  <a:t>WHAT CAN WE DO FOR DC NONPROFITS?</a:t>
                </a:r>
                <a:endParaRPr lang="en-US" sz="3200" cap="all" dirty="0">
                  <a:ln w="19050">
                    <a:noFill/>
                  </a:ln>
                  <a:latin typeface="Arial Narrow"/>
                  <a:cs typeface="Arial Narrow"/>
                </a:endParaRPr>
              </a:p>
            </p:txBody>
          </p:sp>
        </p:grp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814" y="136563"/>
              <a:ext cx="9177826" cy="3436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521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7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160980" y="1686216"/>
            <a:ext cx="6822040" cy="4524315"/>
            <a:chOff x="1160980" y="1686216"/>
            <a:chExt cx="6822040" cy="4524315"/>
          </a:xfrm>
        </p:grpSpPr>
        <p:sp>
          <p:nvSpPr>
            <p:cNvPr id="7" name="TextBox 6"/>
            <p:cNvSpPr txBox="1"/>
            <p:nvPr/>
          </p:nvSpPr>
          <p:spPr>
            <a:xfrm>
              <a:off x="1160980" y="1686216"/>
              <a:ext cx="6822040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2">
                      <a:lumMod val="75000"/>
                    </a:schemeClr>
                  </a:solidFill>
                  <a:latin typeface="Arial Narrow" pitchFamily="34" charset="0"/>
                </a:rPr>
                <a:t>LESTER M. SALAMON  </a:t>
              </a:r>
              <a:r>
                <a:rPr lang="en-US" sz="2800" dirty="0" smtClean="0">
                  <a:solidFill>
                    <a:srgbClr val="FFD13F"/>
                  </a:solidFill>
                  <a:latin typeface="Arial Narrow" pitchFamily="34" charset="0"/>
                </a:rPr>
                <a:t/>
              </a:r>
              <a:br>
                <a:rPr lang="en-US" sz="2800" dirty="0" smtClean="0">
                  <a:solidFill>
                    <a:srgbClr val="FFD13F"/>
                  </a:solidFill>
                  <a:latin typeface="Arial Narrow" pitchFamily="34" charset="0"/>
                </a:rPr>
              </a:br>
              <a:r>
                <a:rPr lang="en-US" sz="2800" dirty="0" smtClean="0">
                  <a:solidFill>
                    <a:schemeClr val="bg2">
                      <a:lumMod val="75000"/>
                    </a:schemeClr>
                  </a:solidFill>
                  <a:latin typeface="Arial Narrow" pitchFamily="34" charset="0"/>
                </a:rPr>
                <a:t>lsalamon@jhu.edu</a:t>
              </a:r>
            </a:p>
            <a:p>
              <a:pPr algn="ctr"/>
              <a:endParaRPr lang="en-US" sz="2800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 algn="ctr">
                <a:spcBef>
                  <a:spcPts val="0"/>
                </a:spcBef>
              </a:pPr>
              <a:endParaRPr lang="en-US" sz="2800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 algn="ctr">
                <a:spcBef>
                  <a:spcPts val="0"/>
                </a:spcBef>
              </a:pPr>
              <a:endParaRPr lang="en-US" sz="4000" dirty="0" smtClean="0">
                <a:latin typeface="Arial Narrow" pitchFamily="34" charset="0"/>
              </a:endParaRPr>
            </a:p>
            <a:p>
              <a:pPr algn="ctr">
                <a:spcBef>
                  <a:spcPts val="0"/>
                </a:spcBef>
              </a:pPr>
              <a:endParaRPr lang="en-US" sz="4000" dirty="0">
                <a:latin typeface="Arial Narrow" pitchFamily="34" charset="0"/>
              </a:endParaRPr>
            </a:p>
            <a:p>
              <a:pPr algn="ctr">
                <a:spcBef>
                  <a:spcPts val="0"/>
                </a:spcBef>
              </a:pPr>
              <a:endParaRPr lang="en-US" sz="2800" b="1" dirty="0" smtClean="0">
                <a:solidFill>
                  <a:schemeClr val="bg2">
                    <a:lumMod val="75000"/>
                  </a:schemeClr>
                </a:solidFill>
                <a:latin typeface="Arial Narrow" pitchFamily="34" charset="0"/>
              </a:endParaRPr>
            </a:p>
            <a:p>
              <a:pPr algn="ctr">
                <a:spcBef>
                  <a:spcPts val="0"/>
                </a:spcBef>
              </a:pPr>
              <a:r>
                <a:rPr lang="en-US" sz="2800" b="1" dirty="0" smtClean="0">
                  <a:solidFill>
                    <a:schemeClr val="bg2">
                      <a:lumMod val="75000"/>
                    </a:schemeClr>
                  </a:solidFill>
                  <a:latin typeface="Arial Narrow" pitchFamily="34" charset="0"/>
                </a:rPr>
                <a:t>Website: ccss.jhu.edu</a:t>
              </a:r>
            </a:p>
            <a:p>
              <a:pPr algn="ctr">
                <a:spcBef>
                  <a:spcPts val="0"/>
                </a:spcBef>
              </a:pPr>
              <a:r>
                <a:rPr lang="en-US" sz="2800" b="1" dirty="0" smtClean="0">
                  <a:solidFill>
                    <a:schemeClr val="bg2">
                      <a:lumMod val="75000"/>
                    </a:schemeClr>
                  </a:solidFill>
                  <a:latin typeface="Arial Narrow" pitchFamily="34" charset="0"/>
                </a:rPr>
                <a:t>Twitter: @JHUCCSS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0810" y="3174625"/>
              <a:ext cx="4564190" cy="1531276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-11814" y="-19351"/>
            <a:ext cx="9177826" cy="1426911"/>
            <a:chOff x="-11814" y="-19351"/>
            <a:chExt cx="9177826" cy="1426911"/>
          </a:xfrm>
        </p:grpSpPr>
        <p:grpSp>
          <p:nvGrpSpPr>
            <p:cNvPr id="13" name="Group 10"/>
            <p:cNvGrpSpPr/>
            <p:nvPr/>
          </p:nvGrpSpPr>
          <p:grpSpPr>
            <a:xfrm>
              <a:off x="0" y="0"/>
              <a:ext cx="9144000" cy="1407560"/>
              <a:chOff x="0" y="0"/>
              <a:chExt cx="9144000" cy="140756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0" y="0"/>
                <a:ext cx="9144000" cy="140756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 Box 16"/>
              <p:cNvSpPr txBox="1">
                <a:spLocks noChangeArrowheads="1"/>
              </p:cNvSpPr>
              <p:nvPr/>
            </p:nvSpPr>
            <p:spPr bwMode="auto">
              <a:xfrm>
                <a:off x="0" y="580868"/>
                <a:ext cx="9144000" cy="739931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noAutofit/>
              </a:bodyPr>
              <a:lstStyle/>
              <a:p>
                <a:pPr algn="ctr" eaLnBrk="0" hangingPunct="0">
                  <a:spcBef>
                    <a:spcPct val="50000"/>
                  </a:spcBef>
                  <a:tabLst>
                    <a:tab pos="7777163" algn="l"/>
                  </a:tabLst>
                  <a:defRPr/>
                </a:pPr>
                <a:endParaRPr lang="en-US" sz="3200" cap="all" dirty="0" smtClean="0">
                  <a:ln w="19050">
                    <a:noFill/>
                  </a:ln>
                  <a:latin typeface="Arial Narrow"/>
                  <a:cs typeface="Arial Narrow"/>
                </a:endParaRPr>
              </a:p>
            </p:txBody>
          </p:sp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814" y="-19351"/>
              <a:ext cx="9177826" cy="655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702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newhou1\Desktop\Plastic_Glasses_Frames_6912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963" y="2801871"/>
            <a:ext cx="6428074" cy="2286966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13" name="Group 12"/>
          <p:cNvGrpSpPr/>
          <p:nvPr/>
        </p:nvGrpSpPr>
        <p:grpSpPr>
          <a:xfrm>
            <a:off x="-11814" y="-19351"/>
            <a:ext cx="9177826" cy="1426911"/>
            <a:chOff x="-11814" y="-19351"/>
            <a:chExt cx="9177826" cy="1426911"/>
          </a:xfrm>
        </p:grpSpPr>
        <p:grpSp>
          <p:nvGrpSpPr>
            <p:cNvPr id="18" name="Group 10"/>
            <p:cNvGrpSpPr/>
            <p:nvPr/>
          </p:nvGrpSpPr>
          <p:grpSpPr>
            <a:xfrm>
              <a:off x="0" y="0"/>
              <a:ext cx="9144000" cy="1407560"/>
              <a:chOff x="0" y="0"/>
              <a:chExt cx="9144000" cy="140756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0" y="0"/>
                <a:ext cx="9144000" cy="140756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 Box 16"/>
              <p:cNvSpPr txBox="1">
                <a:spLocks noChangeArrowheads="1"/>
              </p:cNvSpPr>
              <p:nvPr/>
            </p:nvSpPr>
            <p:spPr bwMode="auto">
              <a:xfrm>
                <a:off x="0" y="580868"/>
                <a:ext cx="9144000" cy="739931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noAutofit/>
              </a:bodyPr>
              <a:lstStyle/>
              <a:p>
                <a:pPr algn="ctr" eaLnBrk="0" hangingPunct="0">
                  <a:spcBef>
                    <a:spcPct val="50000"/>
                  </a:spcBef>
                  <a:tabLst>
                    <a:tab pos="7777163" algn="l"/>
                  </a:tabLst>
                  <a:defRPr/>
                </a:pPr>
                <a:r>
                  <a:rPr lang="en-US" sz="3200" cap="all" dirty="0" smtClean="0">
                    <a:ln w="19050">
                      <a:noFill/>
                    </a:ln>
                    <a:latin typeface="Arial Narrow"/>
                    <a:cs typeface="Arial Narrow"/>
                  </a:rPr>
                  <a:t>our metaphor</a:t>
                </a:r>
              </a:p>
            </p:txBody>
          </p:sp>
        </p:grp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814" y="-19351"/>
              <a:ext cx="9177826" cy="655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282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ED_Logo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08691" y="1711611"/>
            <a:ext cx="6999888" cy="419993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Group 9"/>
          <p:cNvGrpSpPr/>
          <p:nvPr/>
        </p:nvGrpSpPr>
        <p:grpSpPr>
          <a:xfrm>
            <a:off x="-11814" y="-19351"/>
            <a:ext cx="9177826" cy="1426911"/>
            <a:chOff x="-11814" y="-19351"/>
            <a:chExt cx="9177826" cy="1426911"/>
          </a:xfrm>
        </p:grpSpPr>
        <p:grpSp>
          <p:nvGrpSpPr>
            <p:cNvPr id="12" name="Group 10"/>
            <p:cNvGrpSpPr/>
            <p:nvPr/>
          </p:nvGrpSpPr>
          <p:grpSpPr>
            <a:xfrm>
              <a:off x="0" y="0"/>
              <a:ext cx="9144000" cy="1407560"/>
              <a:chOff x="0" y="0"/>
              <a:chExt cx="9144000" cy="140756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0" y="0"/>
                <a:ext cx="9144000" cy="140756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 Box 16"/>
              <p:cNvSpPr txBox="1">
                <a:spLocks noChangeArrowheads="1"/>
              </p:cNvSpPr>
              <p:nvPr/>
            </p:nvSpPr>
            <p:spPr bwMode="auto">
              <a:xfrm>
                <a:off x="0" y="580868"/>
                <a:ext cx="9144000" cy="739931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noAutofit/>
              </a:bodyPr>
              <a:lstStyle/>
              <a:p>
                <a:pPr algn="ctr" eaLnBrk="0" hangingPunct="0">
                  <a:spcBef>
                    <a:spcPct val="50000"/>
                  </a:spcBef>
                  <a:tabLst>
                    <a:tab pos="7777163" algn="l"/>
                  </a:tabLst>
                  <a:defRPr/>
                </a:pPr>
                <a:endParaRPr lang="en-US" sz="3200" cap="all" dirty="0" smtClean="0">
                  <a:ln w="19050">
                    <a:noFill/>
                  </a:ln>
                  <a:latin typeface="Arial Narrow"/>
                  <a:cs typeface="Arial Narrow"/>
                </a:endParaRPr>
              </a:p>
            </p:txBody>
          </p:sp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814" y="-19351"/>
              <a:ext cx="9177826" cy="655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94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P_Logo_Web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4892" y="2153042"/>
            <a:ext cx="6694216" cy="401653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-11814" y="-19351"/>
            <a:ext cx="9177826" cy="1426911"/>
            <a:chOff x="-11814" y="-19351"/>
            <a:chExt cx="9177826" cy="1426911"/>
          </a:xfrm>
        </p:grpSpPr>
        <p:grpSp>
          <p:nvGrpSpPr>
            <p:cNvPr id="12" name="Group 10"/>
            <p:cNvGrpSpPr/>
            <p:nvPr/>
          </p:nvGrpSpPr>
          <p:grpSpPr>
            <a:xfrm>
              <a:off x="0" y="0"/>
              <a:ext cx="9144000" cy="1407560"/>
              <a:chOff x="0" y="0"/>
              <a:chExt cx="9144000" cy="140756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0" y="0"/>
                <a:ext cx="9144000" cy="140756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 Box 16"/>
              <p:cNvSpPr txBox="1">
                <a:spLocks noChangeArrowheads="1"/>
              </p:cNvSpPr>
              <p:nvPr/>
            </p:nvSpPr>
            <p:spPr bwMode="auto">
              <a:xfrm>
                <a:off x="0" y="580868"/>
                <a:ext cx="9144000" cy="739931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noAutofit/>
              </a:bodyPr>
              <a:lstStyle/>
              <a:p>
                <a:pPr algn="ctr" eaLnBrk="0" hangingPunct="0">
                  <a:spcBef>
                    <a:spcPct val="50000"/>
                  </a:spcBef>
                  <a:tabLst>
                    <a:tab pos="7777163" algn="l"/>
                  </a:tabLst>
                  <a:defRPr/>
                </a:pPr>
                <a:endParaRPr lang="en-US" sz="3200" cap="all" dirty="0" smtClean="0">
                  <a:ln w="19050">
                    <a:noFill/>
                  </a:ln>
                  <a:latin typeface="Arial Narrow"/>
                  <a:cs typeface="Arial Narrow"/>
                </a:endParaRPr>
              </a:p>
            </p:txBody>
          </p:sp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814" y="-19351"/>
              <a:ext cx="9177826" cy="655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612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81000" y="2743200"/>
            <a:ext cx="815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endParaRPr lang="en-US" sz="1800" b="1" dirty="0">
              <a:latin typeface="Arial" pitchFamily="34" charset="0"/>
            </a:endParaRPr>
          </a:p>
        </p:txBody>
      </p:sp>
      <p:pic>
        <p:nvPicPr>
          <p:cNvPr id="11" name="Picture 10" descr="NFP Logo NEW_11.29.20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1924" y="1881351"/>
            <a:ext cx="8307666" cy="23648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Group 11"/>
          <p:cNvGrpSpPr/>
          <p:nvPr/>
        </p:nvGrpSpPr>
        <p:grpSpPr>
          <a:xfrm>
            <a:off x="-11814" y="-19351"/>
            <a:ext cx="9177826" cy="1426911"/>
            <a:chOff x="-11814" y="-19351"/>
            <a:chExt cx="9177826" cy="1426911"/>
          </a:xfrm>
        </p:grpSpPr>
        <p:grpSp>
          <p:nvGrpSpPr>
            <p:cNvPr id="13" name="Group 10"/>
            <p:cNvGrpSpPr/>
            <p:nvPr/>
          </p:nvGrpSpPr>
          <p:grpSpPr>
            <a:xfrm>
              <a:off x="0" y="0"/>
              <a:ext cx="9144000" cy="1407560"/>
              <a:chOff x="0" y="0"/>
              <a:chExt cx="9144000" cy="140756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0"/>
                <a:ext cx="9144000" cy="140756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 Box 16"/>
              <p:cNvSpPr txBox="1">
                <a:spLocks noChangeArrowheads="1"/>
              </p:cNvSpPr>
              <p:nvPr/>
            </p:nvSpPr>
            <p:spPr bwMode="auto">
              <a:xfrm>
                <a:off x="0" y="580868"/>
                <a:ext cx="9144000" cy="739931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noAutofit/>
              </a:bodyPr>
              <a:lstStyle/>
              <a:p>
                <a:pPr algn="ctr" eaLnBrk="0" hangingPunct="0">
                  <a:spcBef>
                    <a:spcPct val="50000"/>
                  </a:spcBef>
                  <a:tabLst>
                    <a:tab pos="7777163" algn="l"/>
                  </a:tabLst>
                  <a:defRPr/>
                </a:pPr>
                <a:endParaRPr lang="en-US" sz="3200" cap="all" dirty="0" smtClean="0">
                  <a:ln w="19050">
                    <a:noFill/>
                  </a:ln>
                  <a:latin typeface="Arial Narrow"/>
                  <a:cs typeface="Arial Narrow"/>
                </a:endParaRPr>
              </a:p>
            </p:txBody>
          </p: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814" y="-19351"/>
              <a:ext cx="9177826" cy="655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612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0144898">
            <a:off x="1048514" y="2202703"/>
            <a:ext cx="2541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Foursome Investments (UK)</a:t>
            </a:r>
            <a:r>
              <a:rPr lang="en-US" dirty="0" smtClean="0">
                <a:solidFill>
                  <a:schemeClr val="bg1"/>
                </a:solidFill>
              </a:rPr>
              <a:t>	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748394">
            <a:off x="41765" y="3606669"/>
            <a:ext cx="3097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Franklin Gothic Demi Cond" pitchFamily="34" charset="0"/>
              </a:rPr>
              <a:t>Social Capital Partners (Canada)</a:t>
            </a:r>
            <a:endParaRPr lang="en-US" sz="1800" dirty="0">
              <a:latin typeface="Franklin Gothic Demi Con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 rot="1485599">
            <a:off x="6187814" y="4902213"/>
            <a:ext cx="23193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Bank </a:t>
            </a:r>
            <a:r>
              <a:rPr lang="en-US" dirty="0" err="1" smtClean="0"/>
              <a:t>Intesa</a:t>
            </a:r>
            <a:r>
              <a:rPr lang="en-US" dirty="0" smtClean="0"/>
              <a:t> (Italy)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20878675">
            <a:off x="6150195" y="5575913"/>
            <a:ext cx="17780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Calvert Foundation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20392567">
            <a:off x="4567888" y="4353972"/>
            <a:ext cx="24897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Community Reinvestment Fund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 rot="20708847">
            <a:off x="3456906" y="2307448"/>
            <a:ext cx="2332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i="1" dirty="0" err="1" smtClean="0">
                <a:latin typeface="Garamond Premr Pro" pitchFamily="18" charset="0"/>
              </a:rPr>
              <a:t>Compagnia</a:t>
            </a:r>
            <a:r>
              <a:rPr lang="en-US" sz="1800" i="1" dirty="0" smtClean="0">
                <a:latin typeface="Garamond Premr Pro" pitchFamily="18" charset="0"/>
              </a:rPr>
              <a:t> </a:t>
            </a:r>
            <a:r>
              <a:rPr lang="en-US" sz="1800" i="1" dirty="0" err="1" smtClean="0">
                <a:latin typeface="Garamond Premr Pro" pitchFamily="18" charset="0"/>
              </a:rPr>
              <a:t>di</a:t>
            </a:r>
            <a:r>
              <a:rPr lang="en-US" sz="1800" i="1" dirty="0" smtClean="0">
                <a:latin typeface="Garamond Premr Pro" pitchFamily="18" charset="0"/>
              </a:rPr>
              <a:t> San Paolo</a:t>
            </a:r>
            <a:endParaRPr lang="en-US" sz="1800" i="1" dirty="0">
              <a:latin typeface="Garamond Premr Pro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 rot="2325450">
            <a:off x="7187652" y="2110992"/>
            <a:ext cx="23030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400" dirty="0" smtClean="0">
                <a:latin typeface="Arial Narrow" pitchFamily="34" charset="0"/>
              </a:rPr>
              <a:t>Neighborhood Housing</a:t>
            </a:r>
          </a:p>
          <a:p>
            <a:pPr algn="ctr">
              <a:spcBef>
                <a:spcPts val="0"/>
              </a:spcBef>
            </a:pPr>
            <a:r>
              <a:rPr lang="en-US" sz="1400" dirty="0" smtClean="0">
                <a:latin typeface="Arial Narrow" pitchFamily="34" charset="0"/>
              </a:rPr>
              <a:t> Services of America</a:t>
            </a:r>
            <a:endParaRPr lang="en-US" sz="1400" dirty="0"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 rot="20383922">
            <a:off x="5672526" y="5828189"/>
            <a:ext cx="32805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/>
              <a:t>Vanguard Charitable Endowment Program</a:t>
            </a:r>
            <a:endParaRPr lang="en-US" sz="1400" i="1" dirty="0"/>
          </a:p>
        </p:txBody>
      </p:sp>
      <p:sp>
        <p:nvSpPr>
          <p:cNvPr id="14" name="Rectangle 13"/>
          <p:cNvSpPr/>
          <p:nvPr/>
        </p:nvSpPr>
        <p:spPr>
          <a:xfrm rot="20496845">
            <a:off x="6627073" y="1478506"/>
            <a:ext cx="22829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Social enterprise</a:t>
            </a:r>
            <a:endParaRPr lang="en-US" sz="16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Rectangle 14"/>
          <p:cNvSpPr/>
          <p:nvPr/>
        </p:nvSpPr>
        <p:spPr>
          <a:xfrm rot="494735">
            <a:off x="6993059" y="305451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Blended value	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21001362">
            <a:off x="191957" y="1977930"/>
            <a:ext cx="1317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+mn-lt"/>
              </a:rPr>
              <a:t>Gifts in Kind</a:t>
            </a:r>
            <a:endParaRPr lang="en-US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 rot="3033057">
            <a:off x="5744548" y="1775825"/>
            <a:ext cx="16017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Impact" pitchFamily="34" charset="0"/>
              </a:rPr>
              <a:t>Impact investing</a:t>
            </a:r>
            <a:endParaRPr lang="en-US" sz="16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8196" y="3906120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 smtClean="0">
                <a:solidFill>
                  <a:schemeClr val="bg1"/>
                </a:solidFill>
                <a:latin typeface="Monotype Corsiva" pitchFamily="66" charset="0"/>
              </a:rPr>
              <a:t>Accion</a:t>
            </a:r>
            <a:r>
              <a:rPr lang="en-US" i="1" dirty="0" smtClean="0">
                <a:solidFill>
                  <a:schemeClr val="bg1"/>
                </a:solidFill>
              </a:rPr>
              <a:t>	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rot="2449228">
            <a:off x="2795946" y="3397656"/>
            <a:ext cx="13292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Securitization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rot="962229">
            <a:off x="746081" y="4619417"/>
            <a:ext cx="1499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Acumen Fund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rot="17983802">
            <a:off x="4853028" y="5088517"/>
            <a:ext cx="1737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BerlinSmallCaps" pitchFamily="2" charset="0"/>
              </a:rPr>
              <a:t>Charity Navigator</a:t>
            </a:r>
            <a:endParaRPr lang="en-US" sz="1600" dirty="0">
              <a:latin typeface="BerlinSmallCaps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 rot="906831">
            <a:off x="2769496" y="4533309"/>
            <a:ext cx="2528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Mission investing</a:t>
            </a:r>
            <a:endParaRPr lang="en-US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" name="Rectangle 24"/>
          <p:cNvSpPr/>
          <p:nvPr/>
        </p:nvSpPr>
        <p:spPr>
          <a:xfrm rot="1434515">
            <a:off x="2959434" y="3368775"/>
            <a:ext cx="27831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Women’s Funding Network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 rot="3668015">
            <a:off x="1748727" y="3257153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Arial Narrow" pitchFamily="34" charset="0"/>
                <a:cs typeface="Shruti" pitchFamily="2"/>
              </a:rPr>
              <a:t>Schwab Charitable Fund</a:t>
            </a:r>
            <a:endParaRPr lang="en-US" sz="1800" dirty="0">
              <a:latin typeface="Arial Narrow" pitchFamily="34" charset="0"/>
              <a:cs typeface="Shruti" pitchFamily="2"/>
            </a:endParaRPr>
          </a:p>
        </p:txBody>
      </p:sp>
      <p:sp>
        <p:nvSpPr>
          <p:cNvPr id="27" name="Rectangle 26"/>
          <p:cNvSpPr/>
          <p:nvPr/>
        </p:nvSpPr>
        <p:spPr>
          <a:xfrm rot="1211948">
            <a:off x="21269" y="1391862"/>
            <a:ext cx="12090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</a:rPr>
              <a:t>Prosper.com</a:t>
            </a:r>
            <a:endParaRPr lang="en-US" sz="1600" i="1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19883143">
            <a:off x="5322838" y="5381292"/>
            <a:ext cx="18982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omic Sans MS" pitchFamily="66" charset="0"/>
              </a:rPr>
              <a:t>Impact Partners (India)</a:t>
            </a:r>
            <a:endParaRPr lang="en-US" sz="1200" dirty="0">
              <a:latin typeface="Comic Sans MS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 rot="19807856">
            <a:off x="2524857" y="2056439"/>
            <a:ext cx="28408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Lucida Calligraphy" pitchFamily="66" charset="0"/>
              </a:rPr>
              <a:t>Volkswagen Foundation</a:t>
            </a:r>
            <a:endParaRPr lang="en-US" sz="1600" dirty="0">
              <a:solidFill>
                <a:schemeClr val="bg1"/>
              </a:solidFill>
              <a:latin typeface="Lucida Calligraphy" pitchFamily="66" charset="0"/>
            </a:endParaRPr>
          </a:p>
        </p:txBody>
      </p:sp>
      <p:sp>
        <p:nvSpPr>
          <p:cNvPr id="32" name="Rectangle 31"/>
          <p:cNvSpPr/>
          <p:nvPr/>
        </p:nvSpPr>
        <p:spPr>
          <a:xfrm rot="21289976">
            <a:off x="3445830" y="4131704"/>
            <a:ext cx="20088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 Narrow" pitchFamily="34" charset="0"/>
                <a:cs typeface="Segoe UI" pitchFamily="34" charset="0"/>
              </a:rPr>
              <a:t>Fidelity Charitable Gift Fund</a:t>
            </a:r>
            <a:endParaRPr lang="en-US" sz="1400" dirty="0">
              <a:solidFill>
                <a:schemeClr val="bg1"/>
              </a:solidFill>
              <a:latin typeface="Arial Narrow" pitchFamily="34" charset="0"/>
              <a:cs typeface="Segoe UI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 rot="3176410">
            <a:off x="5490062" y="3608061"/>
            <a:ext cx="2977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Bradley Hand ITC" pitchFamily="66" charset="0"/>
              </a:rPr>
              <a:t>Sea Change Capital Partners</a:t>
            </a:r>
            <a:endParaRPr lang="en-US" dirty="0">
              <a:latin typeface="Bradley Hand ITC" pitchFamily="66" charset="0"/>
            </a:endParaRPr>
          </a:p>
        </p:txBody>
      </p:sp>
      <p:sp>
        <p:nvSpPr>
          <p:cNvPr id="34" name="Rectangle 33"/>
          <p:cNvSpPr/>
          <p:nvPr/>
        </p:nvSpPr>
        <p:spPr>
          <a:xfrm rot="17945685">
            <a:off x="7553068" y="4396977"/>
            <a:ext cx="20297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  <a:latin typeface="Book Antiqua" pitchFamily="18" charset="0"/>
              </a:rPr>
              <a:t>Community Wealth Ventures</a:t>
            </a:r>
            <a:endParaRPr lang="en-US" sz="1200" i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 rot="17550489">
            <a:off x="-182976" y="4767101"/>
            <a:ext cx="13163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New Profit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 rot="1332065">
            <a:off x="6850146" y="2541705"/>
            <a:ext cx="1859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400" i="1" spc="-15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Innovest</a:t>
            </a:r>
            <a:r>
              <a:rPr lang="en-US" sz="1400" i="1" spc="-15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Strategic </a:t>
            </a:r>
          </a:p>
          <a:p>
            <a:pPr>
              <a:spcBef>
                <a:spcPts val="0"/>
              </a:spcBef>
            </a:pPr>
            <a:r>
              <a:rPr lang="en-US" sz="1400" i="1" spc="-15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Value Advisors</a:t>
            </a:r>
            <a:endParaRPr lang="en-US" sz="1400" i="1" spc="-15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7" name="Rectangle 36"/>
          <p:cNvSpPr/>
          <p:nvPr/>
        </p:nvSpPr>
        <p:spPr>
          <a:xfrm rot="19542505">
            <a:off x="5284477" y="3848374"/>
            <a:ext cx="1332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Lucida Calligraphy" pitchFamily="66" charset="0"/>
              </a:rPr>
              <a:t>Keystone</a:t>
            </a:r>
            <a:endParaRPr lang="en-US" sz="1800" dirty="0">
              <a:solidFill>
                <a:schemeClr val="bg1"/>
              </a:solidFill>
              <a:latin typeface="Lucida Calligraphy" pitchFamily="66" charset="0"/>
            </a:endParaRPr>
          </a:p>
        </p:txBody>
      </p:sp>
      <p:sp>
        <p:nvSpPr>
          <p:cNvPr id="38" name="Rectangle 37"/>
          <p:cNvSpPr/>
          <p:nvPr/>
        </p:nvSpPr>
        <p:spPr>
          <a:xfrm rot="1580827">
            <a:off x="4879528" y="1979868"/>
            <a:ext cx="21339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  <a:latin typeface="Albertus" pitchFamily="34" charset="0"/>
              </a:rPr>
              <a:t>Guggenheim Partners</a:t>
            </a:r>
            <a:endParaRPr lang="en-US" sz="1600" i="1" dirty="0">
              <a:solidFill>
                <a:schemeClr val="bg1"/>
              </a:solidFill>
              <a:latin typeface="Albertus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 rot="2695249">
            <a:off x="4906731" y="3317237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solidFill>
                  <a:schemeClr val="bg1"/>
                </a:solidFill>
                <a:latin typeface="Palatino" pitchFamily="18" charset="0"/>
              </a:rPr>
              <a:t>Kiva</a:t>
            </a:r>
            <a:endParaRPr lang="en-US" i="1" dirty="0">
              <a:solidFill>
                <a:schemeClr val="bg1"/>
              </a:solidFill>
              <a:latin typeface="Palatino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 rot="20983601">
            <a:off x="47503" y="2868898"/>
            <a:ext cx="22926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Bradley Hand ITC" pitchFamily="66" charset="0"/>
              </a:rPr>
              <a:t>Charitable Remainder Trust</a:t>
            </a:r>
            <a:endParaRPr lang="en-US" sz="1400" dirty="0">
              <a:latin typeface="Bradley Hand ITC" pitchFamily="66" charset="0"/>
            </a:endParaRPr>
          </a:p>
        </p:txBody>
      </p:sp>
      <p:sp>
        <p:nvSpPr>
          <p:cNvPr id="41" name="Rectangle 40"/>
          <p:cNvSpPr/>
          <p:nvPr/>
        </p:nvSpPr>
        <p:spPr>
          <a:xfrm rot="20452919">
            <a:off x="7574999" y="3320892"/>
            <a:ext cx="677108" cy="1778692"/>
          </a:xfrm>
          <a:prstGeom prst="rect">
            <a:avLst/>
          </a:prstGeom>
        </p:spPr>
        <p:txBody>
          <a:bodyPr vert="vert"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600" dirty="0" smtClean="0">
                <a:solidFill>
                  <a:schemeClr val="bg1"/>
                </a:solidFill>
                <a:latin typeface="Script MT Bold" pitchFamily="66" charset="0"/>
              </a:rPr>
              <a:t>California Wellness </a:t>
            </a:r>
          </a:p>
          <a:p>
            <a:pPr algn="ctr">
              <a:spcBef>
                <a:spcPts val="0"/>
              </a:spcBef>
            </a:pPr>
            <a:r>
              <a:rPr lang="en-US" sz="1600" dirty="0" smtClean="0">
                <a:solidFill>
                  <a:schemeClr val="bg1"/>
                </a:solidFill>
                <a:latin typeface="Script MT Bold" pitchFamily="66" charset="0"/>
              </a:rPr>
              <a:t>Foundation</a:t>
            </a:r>
            <a:endParaRPr lang="en-US" sz="1600" dirty="0">
              <a:solidFill>
                <a:schemeClr val="bg1"/>
              </a:solidFill>
              <a:latin typeface="Script MT Bold" pitchFamily="66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439235" y="1142928"/>
            <a:ext cx="1332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Playbill" pitchFamily="82" charset="0"/>
              </a:rPr>
              <a:t>Pooled Income Funds</a:t>
            </a:r>
            <a:endParaRPr lang="en-US" dirty="0">
              <a:solidFill>
                <a:schemeClr val="bg1"/>
              </a:solidFill>
              <a:latin typeface="Playbill" pitchFamily="82" charset="0"/>
            </a:endParaRPr>
          </a:p>
        </p:txBody>
      </p:sp>
      <p:sp>
        <p:nvSpPr>
          <p:cNvPr id="43" name="Rectangle 42"/>
          <p:cNvSpPr/>
          <p:nvPr/>
        </p:nvSpPr>
        <p:spPr>
          <a:xfrm rot="928738">
            <a:off x="693106" y="5061548"/>
            <a:ext cx="1000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Marigold" pitchFamily="66" charset="0"/>
              </a:rPr>
              <a:t>echoDonations</a:t>
            </a:r>
            <a:endParaRPr lang="en-US" dirty="0">
              <a:solidFill>
                <a:schemeClr val="bg1"/>
              </a:solidFill>
              <a:latin typeface="Marigold" pitchFamily="66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8435" y="2362128"/>
            <a:ext cx="18067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haparral Pro" pitchFamily="18" charset="0"/>
              </a:rPr>
              <a:t>Aquinas Growth Fund</a:t>
            </a:r>
            <a:endParaRPr lang="en-US" sz="1400" dirty="0">
              <a:solidFill>
                <a:schemeClr val="bg1"/>
              </a:solidFill>
              <a:latin typeface="Chaparral Pro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438580" y="1447728"/>
            <a:ext cx="988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Bovespa</a:t>
            </a:r>
            <a:endParaRPr lang="en-US" b="1" dirty="0"/>
          </a:p>
        </p:txBody>
      </p:sp>
      <p:sp>
        <p:nvSpPr>
          <p:cNvPr id="46" name="Rectangle 45"/>
          <p:cNvSpPr/>
          <p:nvPr/>
        </p:nvSpPr>
        <p:spPr>
          <a:xfrm rot="20544741">
            <a:off x="1375314" y="4206317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Harrington" pitchFamily="82" charset="0"/>
              </a:rPr>
              <a:t>TechSoup</a:t>
            </a:r>
            <a:endParaRPr lang="en-US" dirty="0">
              <a:solidFill>
                <a:schemeClr val="bg1"/>
              </a:solidFill>
              <a:latin typeface="Harrington" pitchFamily="8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464387" y="2843712"/>
            <a:ext cx="20217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  <a:latin typeface="Century Gothic" pitchFamily="34" charset="0"/>
              </a:rPr>
              <a:t>Venture philanthropy</a:t>
            </a:r>
            <a:endParaRPr lang="en-US" sz="1400" i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 rot="19349183">
            <a:off x="499412" y="5583351"/>
            <a:ext cx="20456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ooper Black" pitchFamily="18" charset="0"/>
              </a:rPr>
              <a:t>Social Venture Partners</a:t>
            </a:r>
            <a:endParaRPr lang="en-US" sz="1200" dirty="0">
              <a:latin typeface="Cooper Black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 rot="20546874">
            <a:off x="1881311" y="1527319"/>
            <a:ext cx="886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Stencil" pitchFamily="82" charset="0"/>
              </a:rPr>
              <a:t>NESTA</a:t>
            </a:r>
            <a:endParaRPr lang="en-US" dirty="0">
              <a:solidFill>
                <a:schemeClr val="bg1"/>
              </a:solidFill>
              <a:latin typeface="Stencil" pitchFamily="82" charset="0"/>
            </a:endParaRPr>
          </a:p>
        </p:txBody>
      </p:sp>
      <p:sp>
        <p:nvSpPr>
          <p:cNvPr id="50" name="Rectangle 49"/>
          <p:cNvSpPr/>
          <p:nvPr/>
        </p:nvSpPr>
        <p:spPr>
          <a:xfrm rot="20348462">
            <a:off x="666233" y="3056995"/>
            <a:ext cx="22872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400" i="1" dirty="0" smtClean="0">
                <a:solidFill>
                  <a:schemeClr val="bg1"/>
                </a:solidFill>
              </a:rPr>
              <a:t>Oppenheimer Legacy </a:t>
            </a:r>
          </a:p>
          <a:p>
            <a:pPr algn="ctr">
              <a:spcBef>
                <a:spcPts val="0"/>
              </a:spcBef>
            </a:pPr>
            <a:r>
              <a:rPr lang="en-US" sz="1400" i="1" dirty="0" smtClean="0">
                <a:solidFill>
                  <a:schemeClr val="bg1"/>
                </a:solidFill>
              </a:rPr>
              <a:t>Program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 rot="4169976">
            <a:off x="5058202" y="2943134"/>
            <a:ext cx="1398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Playbill" pitchFamily="82" charset="0"/>
              </a:rPr>
              <a:t>DonorsChoose.org</a:t>
            </a:r>
            <a:endParaRPr lang="en-US" sz="2400" dirty="0">
              <a:solidFill>
                <a:schemeClr val="bg1"/>
              </a:solidFill>
              <a:latin typeface="Playbill" pitchFamily="82" charset="0"/>
            </a:endParaRPr>
          </a:p>
        </p:txBody>
      </p:sp>
      <p:sp>
        <p:nvSpPr>
          <p:cNvPr id="22" name="Rectangle 21"/>
          <p:cNvSpPr/>
          <p:nvPr/>
        </p:nvSpPr>
        <p:spPr>
          <a:xfrm rot="3047907">
            <a:off x="688953" y="1523582"/>
            <a:ext cx="17331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Berlin Sans FB" pitchFamily="34" charset="0"/>
              </a:rPr>
              <a:t>Network for Good</a:t>
            </a:r>
            <a:endParaRPr lang="en-US" sz="1600" dirty="0">
              <a:latin typeface="Berlin Sans FB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 rot="1285509">
            <a:off x="1549093" y="1195163"/>
            <a:ext cx="20130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opperplate Gothic Light" pitchFamily="34" charset="0"/>
              </a:rPr>
              <a:t>Standard &amp; Poor’s</a:t>
            </a:r>
            <a:endParaRPr lang="en-US" sz="1400" dirty="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pic>
        <p:nvPicPr>
          <p:cNvPr id="1027" name="Picture 3" descr="C:\Documents and Settings\cnewhou1\Desktop\confusion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7259" y="4507197"/>
            <a:ext cx="1582964" cy="2198403"/>
          </a:xfrm>
          <a:prstGeom prst="rect">
            <a:avLst/>
          </a:prstGeom>
          <a:noFill/>
        </p:spPr>
      </p:pic>
      <p:grpSp>
        <p:nvGrpSpPr>
          <p:cNvPr id="53" name="Group 52"/>
          <p:cNvGrpSpPr/>
          <p:nvPr/>
        </p:nvGrpSpPr>
        <p:grpSpPr>
          <a:xfrm>
            <a:off x="-11814" y="-19351"/>
            <a:ext cx="9177826" cy="1426911"/>
            <a:chOff x="-11814" y="-19351"/>
            <a:chExt cx="9177826" cy="1426911"/>
          </a:xfrm>
        </p:grpSpPr>
        <p:grpSp>
          <p:nvGrpSpPr>
            <p:cNvPr id="54" name="Group 10"/>
            <p:cNvGrpSpPr/>
            <p:nvPr/>
          </p:nvGrpSpPr>
          <p:grpSpPr>
            <a:xfrm>
              <a:off x="0" y="0"/>
              <a:ext cx="9144000" cy="1407560"/>
              <a:chOff x="0" y="0"/>
              <a:chExt cx="9144000" cy="140756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0" y="0"/>
                <a:ext cx="9144000" cy="140756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Text Box 16"/>
              <p:cNvSpPr txBox="1">
                <a:spLocks noChangeArrowheads="1"/>
              </p:cNvSpPr>
              <p:nvPr/>
            </p:nvSpPr>
            <p:spPr bwMode="auto">
              <a:xfrm>
                <a:off x="0" y="580868"/>
                <a:ext cx="9144000" cy="739931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noAutofit/>
              </a:bodyPr>
              <a:lstStyle/>
              <a:p>
                <a:pPr algn="ctr" eaLnBrk="0" hangingPunct="0">
                  <a:spcBef>
                    <a:spcPct val="50000"/>
                  </a:spcBef>
                  <a:tabLst>
                    <a:tab pos="7777163" algn="l"/>
                  </a:tabLst>
                  <a:defRPr/>
                </a:pPr>
                <a:r>
                  <a:rPr lang="en-US" sz="3200" cap="all" dirty="0" smtClean="0">
                    <a:ln w="19050">
                      <a:noFill/>
                    </a:ln>
                    <a:latin typeface="Arial Narrow"/>
                    <a:cs typeface="Arial Narrow"/>
                  </a:rPr>
                  <a:t>philanthropy’s big bang</a:t>
                </a:r>
              </a:p>
            </p:txBody>
          </p:sp>
        </p:grp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814" y="-19351"/>
              <a:ext cx="9177826" cy="65545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6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9" dur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5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8" dur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1" dur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4" dur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7" dur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0" dur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3" dur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6" dur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9" dur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2" dur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5" dur="1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8" dur="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1" dur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4" dur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7" dur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0" dur="1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3" dur="1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6" dur="1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9" dur="1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  <p:bldP spid="9" grpId="0"/>
      <p:bldP spid="10" grpId="0"/>
      <p:bldP spid="11" grpId="0"/>
      <p:bldP spid="16" grpId="0"/>
      <p:bldP spid="20" grpId="0"/>
      <p:bldP spid="21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4772</TotalTime>
  <Words>1426</Words>
  <Application>Microsoft Office PowerPoint</Application>
  <PresentationFormat>On-screen Show (4:3)</PresentationFormat>
  <Paragraphs>484</Paragraphs>
  <Slides>43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Office Theme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Chelsea Newhouse</dc:creator>
  <cp:lastModifiedBy>ServUS</cp:lastModifiedBy>
  <cp:revision>377</cp:revision>
  <dcterms:created xsi:type="dcterms:W3CDTF">2011-03-02T17:44:06Z</dcterms:created>
  <dcterms:modified xsi:type="dcterms:W3CDTF">2015-09-28T14:39:04Z</dcterms:modified>
</cp:coreProperties>
</file>