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4"/>
    <p:sldMasterId id="2147483915" r:id="rId5"/>
  </p:sldMasterIdLst>
  <p:notesMasterIdLst>
    <p:notesMasterId r:id="rId18"/>
  </p:notesMasterIdLst>
  <p:handoutMasterIdLst>
    <p:handoutMasterId r:id="rId19"/>
  </p:handoutMasterIdLst>
  <p:sldIdLst>
    <p:sldId id="395" r:id="rId6"/>
    <p:sldId id="379" r:id="rId7"/>
    <p:sldId id="460" r:id="rId8"/>
    <p:sldId id="464" r:id="rId9"/>
    <p:sldId id="427" r:id="rId10"/>
    <p:sldId id="456" r:id="rId11"/>
    <p:sldId id="465" r:id="rId12"/>
    <p:sldId id="441" r:id="rId13"/>
    <p:sldId id="447" r:id="rId14"/>
    <p:sldId id="461" r:id="rId15"/>
    <p:sldId id="459" r:id="rId16"/>
    <p:sldId id="463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CC"/>
    <a:srgbClr val="9900CC"/>
    <a:srgbClr val="CC66FF"/>
    <a:srgbClr val="CC99FF"/>
    <a:srgbClr val="9966FF"/>
    <a:srgbClr val="800080"/>
    <a:srgbClr val="990099"/>
    <a:srgbClr val="00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738" autoAdjust="0"/>
    <p:restoredTop sz="69623" autoAdjust="0"/>
  </p:normalViewPr>
  <p:slideViewPr>
    <p:cSldViewPr>
      <p:cViewPr>
        <p:scale>
          <a:sx n="53" d="100"/>
          <a:sy n="53" d="100"/>
        </p:scale>
        <p:origin x="-55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1698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634" cy="465445"/>
          </a:xfrm>
          <a:prstGeom prst="rect">
            <a:avLst/>
          </a:prstGeom>
        </p:spPr>
        <p:txBody>
          <a:bodyPr vert="horz" lIns="89586" tIns="44791" rIns="89586" bIns="44791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221" y="2"/>
            <a:ext cx="3037634" cy="465445"/>
          </a:xfrm>
          <a:prstGeom prst="rect">
            <a:avLst/>
          </a:prstGeom>
        </p:spPr>
        <p:txBody>
          <a:bodyPr vert="horz" lIns="89586" tIns="44791" rIns="89586" bIns="44791" rtlCol="0"/>
          <a:lstStyle>
            <a:lvl1pPr algn="r">
              <a:defRPr sz="1200"/>
            </a:lvl1pPr>
          </a:lstStyle>
          <a:p>
            <a:pPr>
              <a:defRPr/>
            </a:pPr>
            <a:fld id="{4A0699C9-F892-4D4B-9F80-82C2FB5AB8BB}" type="datetimeFigureOut">
              <a:rPr lang="en-US"/>
              <a:pPr>
                <a:defRPr/>
              </a:pPr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396"/>
            <a:ext cx="3037634" cy="465445"/>
          </a:xfrm>
          <a:prstGeom prst="rect">
            <a:avLst/>
          </a:prstGeom>
        </p:spPr>
        <p:txBody>
          <a:bodyPr vert="horz" lIns="89586" tIns="44791" rIns="89586" bIns="4479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221" y="8829396"/>
            <a:ext cx="3037634" cy="465445"/>
          </a:xfrm>
          <a:prstGeom prst="rect">
            <a:avLst/>
          </a:prstGeom>
        </p:spPr>
        <p:txBody>
          <a:bodyPr vert="horz" lIns="89586" tIns="44791" rIns="89586" bIns="44791" rtlCol="0" anchor="b"/>
          <a:lstStyle>
            <a:lvl1pPr algn="r">
              <a:defRPr sz="1200"/>
            </a:lvl1pPr>
          </a:lstStyle>
          <a:p>
            <a:pPr>
              <a:defRPr/>
            </a:pPr>
            <a:fld id="{F9F8F5AB-7E59-4083-ADA0-D8AE4B459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685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634" cy="465445"/>
          </a:xfrm>
          <a:prstGeom prst="rect">
            <a:avLst/>
          </a:prstGeom>
        </p:spPr>
        <p:txBody>
          <a:bodyPr vert="horz" lIns="93132" tIns="46566" rIns="93132" bIns="4656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221" y="2"/>
            <a:ext cx="3037634" cy="465445"/>
          </a:xfrm>
          <a:prstGeom prst="rect">
            <a:avLst/>
          </a:prstGeom>
        </p:spPr>
        <p:txBody>
          <a:bodyPr vert="horz" lIns="93132" tIns="46566" rIns="93132" bIns="4656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AA6E387-4D5C-4577-A554-47D596CD0FC3}" type="datetimeFigureOut">
              <a:rPr lang="en-US"/>
              <a:pPr>
                <a:defRPr/>
              </a:pPr>
              <a:t>9/28/2015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2" tIns="46566" rIns="93132" bIns="4656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50" y="4415478"/>
            <a:ext cx="5607701" cy="4184317"/>
          </a:xfrm>
          <a:prstGeom prst="rect">
            <a:avLst/>
          </a:prstGeom>
        </p:spPr>
        <p:txBody>
          <a:bodyPr vert="horz" lIns="93132" tIns="46566" rIns="93132" bIns="4656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396"/>
            <a:ext cx="3037634" cy="465445"/>
          </a:xfrm>
          <a:prstGeom prst="rect">
            <a:avLst/>
          </a:prstGeom>
        </p:spPr>
        <p:txBody>
          <a:bodyPr vert="horz" lIns="93132" tIns="46566" rIns="93132" bIns="4656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221" y="8829396"/>
            <a:ext cx="3037634" cy="465445"/>
          </a:xfrm>
          <a:prstGeom prst="rect">
            <a:avLst/>
          </a:prstGeom>
        </p:spPr>
        <p:txBody>
          <a:bodyPr vert="horz" lIns="93132" tIns="46566" rIns="93132" bIns="4656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0C6223D-39D7-40D9-A3CF-CA4FE755E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7639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If you have any questions or would like to visit the BED website at the BLS, here is the contact information.</a:t>
            </a:r>
          </a:p>
          <a:p>
            <a:endParaRPr lang="en-US" dirty="0" smtClean="0"/>
          </a:p>
          <a:p>
            <a:r>
              <a:rPr lang="en-US" dirty="0" smtClean="0"/>
              <a:t>The next BED press release will be out November 18, 2010 for 1</a:t>
            </a:r>
            <a:r>
              <a:rPr lang="en-US" baseline="30000" dirty="0" smtClean="0"/>
              <a:t>st</a:t>
            </a:r>
            <a:r>
              <a:rPr lang="en-US" dirty="0" smtClean="0"/>
              <a:t> quarter</a:t>
            </a:r>
            <a:r>
              <a:rPr lang="en-US" baseline="0" dirty="0" smtClean="0"/>
              <a:t> </a:t>
            </a:r>
            <a:r>
              <a:rPr lang="en-US" dirty="0" smtClean="0"/>
              <a:t>2010 BED data.</a:t>
            </a:r>
          </a:p>
          <a:p>
            <a:endParaRPr lang="en-US" dirty="0" smtClean="0"/>
          </a:p>
          <a:p>
            <a:r>
              <a:rPr lang="en-US" dirty="0" smtClean="0"/>
              <a:t>Thank you.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75181D-DBEB-4933-93C2-7A9C15B4A4CB}" type="slidenum">
              <a:rPr lang="en-US" smtClean="0"/>
              <a:pPr/>
              <a:t>12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3472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22437"/>
            <a:ext cx="7772400" cy="4525963"/>
          </a:xfrm>
        </p:spPr>
        <p:txBody>
          <a:bodyPr/>
          <a:lstStyle>
            <a:lvl1pPr>
              <a:defRPr baseline="0"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1pPr>
            <a:lvl2pPr>
              <a:defRPr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2pPr>
            <a:lvl3pPr>
              <a:defRPr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3pPr>
            <a:lvl4pPr>
              <a:defRPr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4pPr>
            <a:lvl5pPr>
              <a:buClr>
                <a:srgbClr val="CE1126"/>
              </a:buCl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85A3B-1089-4A90-9624-8CE8F04A20C7}" type="datetime1">
              <a:rPr lang="en-US"/>
              <a:pPr>
                <a:defRPr/>
              </a:pPr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6E8F7-90E9-4234-8F5E-1A49D68034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">
    <p:bg>
      <p:bgPr>
        <a:gradFill rotWithShape="1">
          <a:gsLst>
            <a:gs pos="0">
              <a:srgbClr val="192168"/>
            </a:gs>
            <a:gs pos="54000">
              <a:srgbClr val="192168">
                <a:alpha val="89000"/>
              </a:srgbClr>
            </a:gs>
            <a:gs pos="100000">
              <a:srgbClr val="969EE6">
                <a:alpha val="5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4"/>
          <p:cNvSpPr>
            <a:spLocks noChangeShapeType="1"/>
          </p:cNvSpPr>
          <p:nvPr userDrawn="1"/>
        </p:nvSpPr>
        <p:spPr bwMode="auto">
          <a:xfrm>
            <a:off x="685800" y="1828800"/>
            <a:ext cx="7797800" cy="0"/>
          </a:xfrm>
          <a:prstGeom prst="line">
            <a:avLst/>
          </a:prstGeom>
          <a:noFill/>
          <a:ln w="76200">
            <a:solidFill>
              <a:srgbClr val="CE1126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Rectangle 2"/>
          <p:cNvSpPr txBox="1">
            <a:spLocks noChangeArrowheads="1"/>
          </p:cNvSpPr>
          <p:nvPr userDrawn="1"/>
        </p:nvSpPr>
        <p:spPr bwMode="auto">
          <a:xfrm>
            <a:off x="762000" y="7620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b="1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Contact Information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381000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4000">
                <a:solidFill>
                  <a:schemeClr val="bg1"/>
                </a:solidFill>
                <a:latin typeface="Verdana" pitchFamily="34" charset="0"/>
                <a:cs typeface="Tahom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B405DF-4036-414A-88B6-6A1E2833FB31}" type="datetimeFigureOut">
              <a:rPr lang="en-US" smtClean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88AB7C-37C6-4D06-A3DA-4D63736F2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C0BF2-0128-48C3-B3B9-39D5F24ADCC9}" type="datetime1">
              <a:rPr lang="en-US"/>
              <a:pPr>
                <a:defRPr/>
              </a:pPr>
              <a:t>9/28/2015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07E64-D858-4686-BEC9-9DE3BFFDA9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22437"/>
            <a:ext cx="3657600" cy="4525963"/>
          </a:xfrm>
        </p:spPr>
        <p:txBody>
          <a:bodyPr>
            <a:normAutofit/>
          </a:bodyPr>
          <a:lstStyle>
            <a:lvl1pPr>
              <a:defRPr sz="2800">
                <a:solidFill>
                  <a:srgbClr val="192168"/>
                </a:solidFill>
              </a:defRPr>
            </a:lvl1pPr>
            <a:lvl2pPr>
              <a:defRPr sz="2400">
                <a:solidFill>
                  <a:srgbClr val="192168"/>
                </a:solidFill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E1126"/>
              </a:buClr>
              <a:buSzTx/>
              <a:buFont typeface="Calibri" pitchFamily="34" charset="0"/>
              <a:buChar char="–"/>
              <a:tabLst/>
              <a:defRPr sz="2000">
                <a:solidFill>
                  <a:srgbClr val="192168"/>
                </a:solidFill>
              </a:defRPr>
            </a:lvl3pPr>
            <a:lvl4pPr>
              <a:buFont typeface="Arial" pitchFamily="34" charset="0"/>
              <a:buChar char="•"/>
              <a:defRPr sz="1800">
                <a:solidFill>
                  <a:srgbClr val="192168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722437"/>
            <a:ext cx="3642360" cy="4525963"/>
          </a:xfrm>
        </p:spPr>
        <p:txBody>
          <a:bodyPr/>
          <a:lstStyle>
            <a:lvl1pPr>
              <a:defRPr sz="2800">
                <a:solidFill>
                  <a:srgbClr val="192168"/>
                </a:solidFill>
              </a:defRPr>
            </a:lvl1pPr>
            <a:lvl2pPr>
              <a:defRPr sz="2400">
                <a:solidFill>
                  <a:srgbClr val="192168"/>
                </a:solidFill>
              </a:defRPr>
            </a:lvl2pPr>
            <a:lvl3pPr>
              <a:defRPr sz="2000">
                <a:solidFill>
                  <a:srgbClr val="192168"/>
                </a:solidFill>
              </a:defRPr>
            </a:lvl3pPr>
            <a:lvl4pPr>
              <a:buFont typeface="Arial" pitchFamily="34" charset="0"/>
              <a:buChar char="•"/>
              <a:defRPr sz="1800">
                <a:solidFill>
                  <a:srgbClr val="192168"/>
                </a:solidFill>
              </a:defRPr>
            </a:lvl4pPr>
            <a:lvl5pPr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30B71-F02F-471D-BB91-D47A53318A3B}" type="datetime1">
              <a:rPr lang="en-US"/>
              <a:pPr>
                <a:defRPr/>
              </a:pPr>
              <a:t>9/28/2015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983DD-F7F3-4A2E-BF80-F4F1AB9330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646238"/>
            <a:ext cx="3657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285999"/>
            <a:ext cx="3657600" cy="3840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Tx/>
              <a:buFont typeface="Calibri" pitchFamily="34" charset="0"/>
              <a:buChar char="–"/>
              <a:tabLst/>
              <a:defRPr sz="1800" baseline="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1646238"/>
            <a:ext cx="3657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2285999"/>
            <a:ext cx="3657600" cy="3840163"/>
          </a:xfrm>
        </p:spPr>
        <p:txBody>
          <a:bodyPr/>
          <a:lstStyle>
            <a:lvl1pPr>
              <a:defRPr sz="2400"/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E1126"/>
              </a:buClr>
              <a:buSzTx/>
              <a:buFont typeface="Wingdings 3" pitchFamily="18" charset="2"/>
              <a:buChar char=""/>
              <a:tabLst/>
              <a:defRPr sz="2000"/>
            </a:lvl2pPr>
            <a:lvl3pPr>
              <a:buFont typeface="Tahoma" pitchFamily="34" charset="0"/>
              <a:buChar char="–"/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57478-98D3-4544-B46E-140784110EAF}" type="datetime1">
              <a:rPr lang="en-US"/>
              <a:pPr>
                <a:defRPr/>
              </a:pPr>
              <a:t>9/28/2015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80D92-8712-4543-AEB1-C9DEAD9305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(with bann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WINNT\Profiles\Himes_D\Desktop\logo_tal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8900" y="0"/>
            <a:ext cx="927100" cy="70866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6"/>
          <p:cNvSpPr txBox="1">
            <a:spLocks noChangeArrowheads="1"/>
          </p:cNvSpPr>
          <p:nvPr userDrawn="1"/>
        </p:nvSpPr>
        <p:spPr bwMode="auto">
          <a:xfrm>
            <a:off x="0" y="0"/>
            <a:ext cx="762115" cy="6858000"/>
          </a:xfrm>
          <a:prstGeom prst="rect">
            <a:avLst/>
          </a:prstGeom>
          <a:gradFill>
            <a:gsLst>
              <a:gs pos="0">
                <a:srgbClr val="192168"/>
              </a:gs>
              <a:gs pos="26000">
                <a:srgbClr val="192168">
                  <a:alpha val="79000"/>
                </a:srgbClr>
              </a:gs>
              <a:gs pos="78000">
                <a:srgbClr val="969EE6">
                  <a:alpha val="68000"/>
                </a:srgbClr>
              </a:gs>
              <a:gs pos="100000">
                <a:srgbClr val="CACEF2">
                  <a:alpha val="61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18288" rIns="18288"/>
          <a:lstStyle/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 algn="ctr">
              <a:defRPr/>
            </a:pPr>
            <a:endParaRPr lang="en-US" sz="900" b="1" dirty="0">
              <a:solidFill>
                <a:schemeClr val="bg1"/>
              </a:solidFill>
              <a:latin typeface="Bookman" pitchFamily="18" charset="0"/>
            </a:endParaRPr>
          </a:p>
          <a:p>
            <a:pPr algn="ctr">
              <a:defRPr/>
            </a:pPr>
            <a:endParaRPr lang="en-US" sz="1000" b="1" i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103120"/>
            <a:ext cx="7772400" cy="2286000"/>
          </a:xfrm>
        </p:spPr>
        <p:txBody>
          <a:bodyPr anchor="ctr"/>
          <a:lstStyle>
            <a:lvl1pPr algn="ct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122" name="Picture 2" descr="C:\WINNT\Profiles\Himes_D\Desktop\logo_vert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43600"/>
            <a:ext cx="758972" cy="914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3160713" cy="1162050"/>
          </a:xfrm>
        </p:spPr>
        <p:txBody>
          <a:bodyPr>
            <a:no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273050"/>
            <a:ext cx="4648200" cy="5853113"/>
          </a:xfrm>
        </p:spPr>
        <p:txBody>
          <a:bodyPr/>
          <a:lstStyle>
            <a:lvl1pPr>
              <a:defRPr sz="3200">
                <a:solidFill>
                  <a:srgbClr val="192168"/>
                </a:solidFill>
              </a:defRPr>
            </a:lvl1pPr>
            <a:lvl2pPr>
              <a:defRPr sz="2800">
                <a:solidFill>
                  <a:srgbClr val="192168"/>
                </a:solidFill>
              </a:defRPr>
            </a:lvl2pPr>
            <a:lvl3pPr>
              <a:defRPr sz="2400">
                <a:solidFill>
                  <a:srgbClr val="192168"/>
                </a:solidFill>
              </a:defRPr>
            </a:lvl3pPr>
            <a:lvl4pPr>
              <a:defRPr sz="2000">
                <a:solidFill>
                  <a:srgbClr val="192168"/>
                </a:solidFill>
              </a:defRPr>
            </a:lvl4pPr>
            <a:lvl5pPr>
              <a:buClr>
                <a:srgbClr val="CE1126"/>
              </a:buClr>
              <a:defRPr sz="2000" baseline="0">
                <a:solidFill>
                  <a:srgbClr val="00000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435100"/>
            <a:ext cx="3160713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192168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DA8AB-3401-47A8-B65B-23D91D179999}" type="datetime1">
              <a:rPr lang="en-US"/>
              <a:pPr>
                <a:defRPr/>
              </a:pPr>
              <a:t>9/28/2015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03734-BC97-4A83-AE60-97578BDF6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100" name="Picture 4" descr="C:\WINNT\Profiles\Himes_D\Desktop\logo_tal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6350"/>
            <a:ext cx="927100" cy="70802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 Info">
    <p:bg>
      <p:bgPr>
        <a:gradFill rotWithShape="1">
          <a:gsLst>
            <a:gs pos="0">
              <a:srgbClr val="192168"/>
            </a:gs>
            <a:gs pos="54000">
              <a:srgbClr val="192168">
                <a:alpha val="89000"/>
              </a:srgbClr>
            </a:gs>
            <a:gs pos="100000">
              <a:srgbClr val="969EE6">
                <a:alpha val="5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4"/>
          <p:cNvSpPr>
            <a:spLocks noChangeShapeType="1"/>
          </p:cNvSpPr>
          <p:nvPr userDrawn="1"/>
        </p:nvSpPr>
        <p:spPr bwMode="auto">
          <a:xfrm>
            <a:off x="685800" y="1828800"/>
            <a:ext cx="7797800" cy="0"/>
          </a:xfrm>
          <a:prstGeom prst="line">
            <a:avLst/>
          </a:prstGeom>
          <a:noFill/>
          <a:ln w="76200">
            <a:solidFill>
              <a:srgbClr val="CE1126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 userDrawn="1"/>
        </p:nvSpPr>
        <p:spPr bwMode="auto">
          <a:xfrm>
            <a:off x="762000" y="7620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b="1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Contact Information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381000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4000">
                <a:solidFill>
                  <a:schemeClr val="bg1"/>
                </a:solidFill>
                <a:latin typeface="Verdana" pitchFamily="34" charset="0"/>
                <a:cs typeface="Tahom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13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esentation Title">
    <p:bg>
      <p:bgPr>
        <a:gradFill rotWithShape="1">
          <a:gsLst>
            <a:gs pos="0">
              <a:srgbClr val="192168"/>
            </a:gs>
            <a:gs pos="54000">
              <a:srgbClr val="192168">
                <a:alpha val="89000"/>
              </a:srgbClr>
            </a:gs>
            <a:gs pos="100000">
              <a:srgbClr val="969EE6">
                <a:alpha val="5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 userDrawn="1"/>
        </p:nvSpPr>
        <p:spPr bwMode="auto">
          <a:xfrm>
            <a:off x="685800" y="2895600"/>
            <a:ext cx="7797800" cy="0"/>
          </a:xfrm>
          <a:prstGeom prst="line">
            <a:avLst/>
          </a:prstGeom>
          <a:noFill/>
          <a:ln w="76200">
            <a:solidFill>
              <a:srgbClr val="CE1126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828800"/>
          </a:xfrm>
          <a:prstGeom prst="rect">
            <a:avLst/>
          </a:prstGeom>
        </p:spPr>
        <p:txBody>
          <a:bodyPr anchor="b"/>
          <a:lstStyle>
            <a:lvl1pPr>
              <a:spcBef>
                <a:spcPts val="0"/>
              </a:spcBef>
              <a:defRPr sz="440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35814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Font typeface="Wingdings" pitchFamily="2" charset="2"/>
              <a:buNone/>
              <a:defRPr sz="36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752600"/>
            <a:ext cx="77724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 (not recommended)</a:t>
            </a:r>
          </a:p>
          <a:p>
            <a:pPr lvl="4"/>
            <a:endParaRPr lang="en-US" smtClean="0"/>
          </a:p>
          <a:p>
            <a:pPr lvl="3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0" y="6324600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92168"/>
                </a:solidFill>
                <a:latin typeface="Verdan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B44A7E57-8762-4CB3-8354-15CF97A997F7}" type="datetime1">
              <a:rPr lang="en-US"/>
              <a:pPr>
                <a:defRPr/>
              </a:pPr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6324600"/>
            <a:ext cx="5943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92168"/>
                </a:solidFill>
                <a:latin typeface="Verdan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32460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92168"/>
                </a:solidFill>
                <a:latin typeface="Verdan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B0B81DAC-DAA2-4CD6-B228-29CC63E4A3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126" y="0"/>
            <a:ext cx="761989" cy="6857394"/>
          </a:xfrm>
          <a:prstGeom prst="rect">
            <a:avLst/>
          </a:prstGeom>
          <a:gradFill>
            <a:gsLst>
              <a:gs pos="0">
                <a:srgbClr val="192168"/>
              </a:gs>
              <a:gs pos="26000">
                <a:srgbClr val="192168">
                  <a:alpha val="79000"/>
                </a:srgbClr>
              </a:gs>
              <a:gs pos="78000">
                <a:srgbClr val="969EE6">
                  <a:alpha val="68000"/>
                </a:srgbClr>
              </a:gs>
              <a:gs pos="100000">
                <a:srgbClr val="CACEF2">
                  <a:alpha val="61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18288" rIns="18288"/>
          <a:lstStyle/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 algn="ctr">
              <a:defRPr/>
            </a:pPr>
            <a:endParaRPr lang="en-US" sz="900" b="1" dirty="0">
              <a:solidFill>
                <a:schemeClr val="bg1"/>
              </a:solidFill>
              <a:latin typeface="Bookman" pitchFamily="18" charset="0"/>
            </a:endParaRPr>
          </a:p>
          <a:p>
            <a:pPr algn="ctr">
              <a:defRPr/>
            </a:pPr>
            <a:endParaRPr lang="en-US" sz="1000" b="1" i="1" dirty="0">
              <a:solidFill>
                <a:schemeClr val="bg1"/>
              </a:solidFill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V="1">
            <a:off x="0" y="1524000"/>
            <a:ext cx="8686800" cy="0"/>
          </a:xfrm>
          <a:prstGeom prst="line">
            <a:avLst/>
          </a:prstGeom>
          <a:noFill/>
          <a:ln w="76200">
            <a:solidFill>
              <a:srgbClr val="CE1126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2" name="Picture 2" descr="C:\WINNT\Profiles\Himes_D\Desktop\logo_vert.png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5993504"/>
            <a:ext cx="717550" cy="86449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3" r:id="rId2"/>
    <p:sldLayoutId id="2147483922" r:id="rId3"/>
    <p:sldLayoutId id="2147483921" r:id="rId4"/>
    <p:sldLayoutId id="2147483925" r:id="rId5"/>
    <p:sldLayoutId id="2147483926" r:id="rId6"/>
    <p:sldLayoutId id="2147483927" r:id="rId7"/>
    <p:sldLayoutId id="2147483931" r:id="rId8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192168"/>
          </a:solidFill>
          <a:latin typeface="Tahoma" pitchFamily="34" charset="0"/>
          <a:ea typeface="+mj-ea"/>
          <a:cs typeface="Tahoma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Wingdings" pitchFamily="2" charset="2"/>
        <a:buChar char=""/>
        <a:defRPr sz="3200" kern="1200">
          <a:solidFill>
            <a:srgbClr val="192168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Font typeface="Wingdings 3" pitchFamily="18" charset="2"/>
        <a:buChar char=""/>
        <a:defRPr sz="2800" kern="1200">
          <a:solidFill>
            <a:srgbClr val="192168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Font typeface="Calibri" pitchFamily="34" charset="0"/>
        <a:buChar char="–"/>
        <a:defRPr sz="2400" kern="1200">
          <a:solidFill>
            <a:srgbClr val="192168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125000"/>
        <a:buFont typeface="Arial" charset="0"/>
        <a:buChar char="•"/>
        <a:defRPr sz="2000" kern="1200">
          <a:solidFill>
            <a:srgbClr val="192168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2000" kern="1200">
          <a:solidFill>
            <a:srgbClr val="000000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192168"/>
            </a:gs>
            <a:gs pos="54000">
              <a:srgbClr val="192168">
                <a:alpha val="89000"/>
              </a:srgbClr>
            </a:gs>
            <a:gs pos="100000">
              <a:srgbClr val="969EE6">
                <a:alpha val="5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WINNT\Profiles\Himes_D\Desktop\logo_wide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370512"/>
            <a:ext cx="9144000" cy="14874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s.gov/bdm/nonprofits/nonprofits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5"/>
          <p:cNvSpPr>
            <a:spLocks noGrp="1"/>
          </p:cNvSpPr>
          <p:nvPr>
            <p:ph type="ctrTitle"/>
          </p:nvPr>
        </p:nvSpPr>
        <p:spPr bwMode="auto">
          <a:xfrm>
            <a:off x="228600" y="381000"/>
            <a:ext cx="8686800" cy="1981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4000" dirty="0" smtClean="0"/>
              <a:t>Nonprofits In the District of Columbia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 smtClean="0"/>
              <a:t>New BLS Research Data on Nonprofits in the Private Sector</a:t>
            </a:r>
          </a:p>
        </p:txBody>
      </p:sp>
      <p:sp>
        <p:nvSpPr>
          <p:cNvPr id="16386" name="Text Placeholder 6"/>
          <p:cNvSpPr>
            <a:spLocks noGrp="1"/>
          </p:cNvSpPr>
          <p:nvPr>
            <p:ph type="subTitle" idx="1"/>
          </p:nvPr>
        </p:nvSpPr>
        <p:spPr bwMode="auto">
          <a:xfrm>
            <a:off x="152400" y="3429000"/>
            <a:ext cx="8839200" cy="1524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David </a:t>
            </a:r>
            <a:r>
              <a:rPr lang="en-US" sz="2400" dirty="0" smtClean="0"/>
              <a:t>Talan</a:t>
            </a:r>
          </a:p>
          <a:p>
            <a:endParaRPr lang="en-US" sz="2400" dirty="0"/>
          </a:p>
          <a:p>
            <a:r>
              <a:rPr lang="en-US" sz="2400" dirty="0" smtClean="0"/>
              <a:t>15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/>
              <a:t>Annual Public-Private Partnership </a:t>
            </a:r>
            <a:r>
              <a:rPr lang="en-US" sz="2400" dirty="0" smtClean="0"/>
              <a:t>Conference</a:t>
            </a:r>
          </a:p>
          <a:p>
            <a:endParaRPr lang="en-US" sz="2400" dirty="0" smtClean="0"/>
          </a:p>
          <a:p>
            <a:r>
              <a:rPr lang="en-US" sz="2400" dirty="0" smtClean="0"/>
              <a:t>Washington, DC</a:t>
            </a:r>
          </a:p>
          <a:p>
            <a:r>
              <a:rPr lang="en-US" sz="2400" dirty="0" smtClean="0"/>
              <a:t>September </a:t>
            </a:r>
            <a:r>
              <a:rPr lang="en-US" sz="2400" dirty="0"/>
              <a:t>28, 2015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6823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762000" y="152400"/>
            <a:ext cx="8229600" cy="1083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192168"/>
                </a:solidFill>
                <a:latin typeface="Tahoma" pitchFamily="34" charset="0"/>
                <a:ea typeface="+mj-ea"/>
                <a:cs typeface="Tahoma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Largest Share of Nonprofit Employment </a:t>
            </a:r>
          </a:p>
          <a:p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by Industry in 2012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5746" y="76200"/>
            <a:ext cx="4438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10</a:t>
            </a:r>
            <a:endParaRPr lang="en-US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357333"/>
              </p:ext>
            </p:extLst>
          </p:nvPr>
        </p:nvGraphicFramePr>
        <p:xfrm>
          <a:off x="1022350" y="2362200"/>
          <a:ext cx="7708900" cy="23526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80100"/>
                <a:gridCol w="914400"/>
                <a:gridCol w="914400"/>
              </a:tblGrid>
              <a:tr h="3905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1" u="none" strike="noStrike" dirty="0">
                          <a:effectLst/>
                        </a:rPr>
                        <a:t>Industry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u="none" strike="noStrike" dirty="0" smtClean="0">
                          <a:effectLst/>
                        </a:rPr>
                        <a:t>U.S.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u="none" strike="noStrike" dirty="0" smtClean="0">
                          <a:effectLst/>
                        </a:rPr>
                        <a:t>D.C.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 dirty="0">
                          <a:effectLst/>
                        </a:rPr>
                        <a:t>Total Private Employment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10%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27%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 dirty="0">
                          <a:effectLst/>
                        </a:rPr>
                        <a:t>   Health Care and Social Assistance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46%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63%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 dirty="0">
                          <a:effectLst/>
                        </a:rPr>
                        <a:t>   Educational Services     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70%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94%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>
                          <a:effectLst/>
                        </a:rPr>
                        <a:t>   Other Services    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 dirty="0">
                          <a:effectLst/>
                        </a:rPr>
                        <a:t>17%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45%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>
                          <a:effectLst/>
                        </a:rPr>
                        <a:t>   Arts, Entertainment and Recreation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 dirty="0">
                          <a:effectLst/>
                        </a:rPr>
                        <a:t>15%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 dirty="0">
                          <a:effectLst/>
                        </a:rPr>
                        <a:t>28%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5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37777" y="123756"/>
            <a:ext cx="8319247" cy="1100007"/>
          </a:xfrm>
          <a:prstGeom prst="rect">
            <a:avLst/>
          </a:prstGeom>
        </p:spPr>
        <p:txBody>
          <a:bodyPr vert="horz" lIns="80682" tIns="40341" rIns="80682" bIns="40341" rtlCol="0" anchor="ctr">
            <a:noAutofit/>
          </a:bodyPr>
          <a:lstStyle>
            <a:lvl1pPr algn="l" defTabSz="98755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75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Per Capita Annual Wage Data </a:t>
            </a: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for Select Industries in 2012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5746" y="76200"/>
            <a:ext cx="4438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11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73781" y="6581001"/>
            <a:ext cx="24588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 smtClean="0"/>
              <a:t>Based upon Annual Averages</a:t>
            </a:r>
            <a:endParaRPr lang="en-US" sz="1050" i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038653"/>
              </p:ext>
            </p:extLst>
          </p:nvPr>
        </p:nvGraphicFramePr>
        <p:xfrm>
          <a:off x="914400" y="2286001"/>
          <a:ext cx="8001001" cy="22153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72733"/>
                <a:gridCol w="1132067"/>
                <a:gridCol w="1132067"/>
                <a:gridCol w="1132067"/>
                <a:gridCol w="1132067"/>
              </a:tblGrid>
              <a:tr h="4135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4" marR="8424" marT="8424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    U.S</a:t>
                      </a:r>
                      <a:r>
                        <a:rPr lang="en-US" sz="1600" b="1" u="none" strike="noStrike" dirty="0">
                          <a:effectLst/>
                        </a:rPr>
                        <a:t>.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4" marR="8424" marT="8424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     D.C</a:t>
                      </a:r>
                      <a:r>
                        <a:rPr lang="en-US" sz="1600" b="1" u="none" strike="noStrike" dirty="0">
                          <a:effectLst/>
                        </a:rPr>
                        <a:t>.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4" marR="8424" marT="8424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1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Industry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4" marR="8424" marT="84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Total Private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4" marR="8424" marT="84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Nonprofit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4" marR="8424" marT="84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Total Private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4" marR="8424" marT="84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Nonprofit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4" marR="8424" marT="8424" marB="0" anchor="b">
                    <a:noFill/>
                  </a:tcPr>
                </a:tc>
              </a:tr>
              <a:tr h="261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Total Private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4" marR="8424" marT="84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$49,200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4" marR="8424" marT="84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$46,567</a:t>
                      </a:r>
                      <a:endParaRPr lang="en-US" sz="16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4" marR="8424" marT="84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$76,456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4" marR="8424" marT="84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$66,052</a:t>
                      </a:r>
                      <a:endParaRPr lang="en-US" sz="16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4" marR="8424" marT="8424" marB="0" anchor="b">
                    <a:noFill/>
                  </a:tcPr>
                </a:tc>
              </a:tr>
              <a:tr h="261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Health Care and Social Assistance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4" marR="8424" marT="84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$45,405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4" marR="8424" marT="84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$47,323</a:t>
                      </a:r>
                      <a:endParaRPr lang="en-US" sz="16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4" marR="8424" marT="84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$58,284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4" marR="8424" marT="84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$62,616</a:t>
                      </a:r>
                      <a:endParaRPr lang="en-US" sz="16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4" marR="8424" marT="8424" marB="0" anchor="b">
                    <a:noFill/>
                  </a:tcPr>
                </a:tc>
              </a:tr>
              <a:tr h="261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Educational Services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4" marR="8424" marT="84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$44,508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4" marR="8424" marT="84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solidFill>
                            <a:srgbClr val="0070C0"/>
                          </a:solidFill>
                          <a:effectLst/>
                        </a:rPr>
                        <a:t>$48,457</a:t>
                      </a:r>
                      <a:endParaRPr lang="en-US" sz="16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4" marR="8424" marT="84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$55,713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4" marR="8424" marT="84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$56,290</a:t>
                      </a:r>
                      <a:endParaRPr lang="en-US" sz="16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4" marR="8424" marT="8424" marB="0" anchor="b">
                    <a:noFill/>
                  </a:tcPr>
                </a:tc>
              </a:tr>
              <a:tr h="261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Other Services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4" marR="8424" marT="84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$30,089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4" marR="8424" marT="84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solidFill>
                            <a:srgbClr val="0070C0"/>
                          </a:solidFill>
                          <a:effectLst/>
                        </a:rPr>
                        <a:t>$33,256</a:t>
                      </a:r>
                      <a:endParaRPr lang="en-US" sz="16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4" marR="8424" marT="84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$77,677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4" marR="8424" marT="84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$76,048</a:t>
                      </a:r>
                      <a:endParaRPr lang="en-US" sz="16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4" marR="8424" marT="8424" marB="0" anchor="b">
                    <a:noFill/>
                  </a:tcPr>
                </a:tc>
              </a:tr>
              <a:tr h="261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Arts, Entertainment and Recreation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4" marR="8424" marT="84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$33,744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4" marR="8424" marT="84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$28,105</a:t>
                      </a:r>
                      <a:endParaRPr lang="en-US" sz="16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4" marR="8424" marT="84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$64,777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4" marR="8424" marT="84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$41,696</a:t>
                      </a:r>
                      <a:endParaRPr lang="en-US" sz="16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4" marR="8424" marT="8424" marB="0" anchor="b">
                    <a:noFill/>
                  </a:tcPr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4781552" y="2609848"/>
            <a:ext cx="1828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086601" y="2614608"/>
            <a:ext cx="1828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396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Placeholder 6"/>
          <p:cNvSpPr>
            <a:spLocks noGrp="1"/>
          </p:cNvSpPr>
          <p:nvPr>
            <p:ph type="ctrTitle"/>
          </p:nvPr>
        </p:nvSpPr>
        <p:spPr bwMode="auto">
          <a:xfrm>
            <a:off x="76200" y="1828800"/>
            <a:ext cx="8991600" cy="3962400"/>
          </a:xfrm>
          <a:noFill/>
          <a:ln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marL="0" indent="0">
              <a:buNone/>
            </a:pPr>
            <a:r>
              <a:rPr lang="en-US" sz="3100" b="1" dirty="0"/>
              <a:t/>
            </a:r>
            <a:br>
              <a:rPr lang="en-US" sz="3100" b="1" dirty="0"/>
            </a:br>
            <a:r>
              <a:rPr lang="en-US" sz="3100" b="1" dirty="0"/>
              <a:t>David </a:t>
            </a:r>
            <a:r>
              <a:rPr lang="en-US" sz="3100" b="1" dirty="0" smtClean="0"/>
              <a:t>Talan</a:t>
            </a:r>
            <a:br>
              <a:rPr lang="en-US" sz="31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2700" b="1" dirty="0" smtClean="0"/>
              <a:t> </a:t>
            </a:r>
            <a:r>
              <a:rPr lang="en-US" sz="2700" b="1" dirty="0"/>
              <a:t>Email: </a:t>
            </a:r>
            <a:r>
              <a:rPr lang="en-US" sz="2700" b="1" dirty="0" smtClean="0"/>
              <a:t>talan.david@bls.gov</a:t>
            </a:r>
            <a:br>
              <a:rPr lang="en-US" sz="2700" b="1" dirty="0" smtClean="0"/>
            </a:br>
            <a:r>
              <a:rPr lang="en-US" sz="2700" b="1" dirty="0" smtClean="0"/>
              <a:t>Phone: 202-691-6467</a:t>
            </a:r>
            <a:br>
              <a:rPr lang="en-US" sz="2700" b="1" dirty="0" smtClean="0"/>
            </a:br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sz="3100" dirty="0"/>
              <a:t>Nonprofit Website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200" dirty="0">
                <a:hlinkClick r:id="rId3"/>
              </a:rPr>
              <a:t>http://www.bls.gov/bdm/nonprofits/nonprofits.htm</a:t>
            </a:r>
            <a:r>
              <a:rPr lang="en-US" sz="2200" dirty="0"/>
              <a:t>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i="1" dirty="0" smtClean="0">
                <a:solidFill>
                  <a:srgbClr val="FFC000"/>
                </a:solidFill>
              </a:rPr>
              <a:t/>
            </a:r>
            <a:br>
              <a:rPr lang="en-US" sz="2800" i="1" dirty="0" smtClean="0">
                <a:solidFill>
                  <a:srgbClr val="FFC000"/>
                </a:solidFill>
              </a:rPr>
            </a:b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2162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Highlights for the Nation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8077200" cy="4800600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Nonprofits accounted for 11.4 million employees </a:t>
            </a:r>
            <a:r>
              <a:rPr lang="en-US" sz="3500" dirty="0" smtClean="0">
                <a:latin typeface="Calibri" panose="020F0502020204030204" pitchFamily="34" charset="0"/>
                <a:cs typeface="Calibri" panose="020F0502020204030204" pitchFamily="34" charset="0"/>
              </a:rPr>
              <a:t>(10.3</a:t>
            </a:r>
            <a:r>
              <a:rPr 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% of all private sector employment) in </a:t>
            </a:r>
            <a:r>
              <a:rPr lang="en-US" sz="35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2012</a:t>
            </a:r>
          </a:p>
          <a:p>
            <a:pPr marL="0" lvl="0" indent="0">
              <a:buNone/>
            </a:pPr>
            <a:endParaRPr lang="en-US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5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3500" dirty="0" smtClean="0">
                <a:latin typeface="Calibri" panose="020F0502020204030204" pitchFamily="34" charset="0"/>
                <a:cs typeface="Calibri" panose="020F0502020204030204" pitchFamily="34" charset="0"/>
              </a:rPr>
              <a:t>ealth care </a:t>
            </a:r>
            <a:r>
              <a:rPr 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3500" dirty="0" smtClean="0">
                <a:latin typeface="Calibri" panose="020F0502020204030204" pitchFamily="34" charset="0"/>
                <a:cs typeface="Calibri" panose="020F0502020204030204" pitchFamily="34" charset="0"/>
              </a:rPr>
              <a:t>social assistance industry is </a:t>
            </a:r>
            <a:r>
              <a:rPr 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the largest component of the nonprofit sector, accounting for 68 percent of </a:t>
            </a:r>
            <a:r>
              <a:rPr lang="en-US" sz="3500" dirty="0" smtClean="0">
                <a:latin typeface="Calibri" panose="020F0502020204030204" pitchFamily="34" charset="0"/>
                <a:cs typeface="Calibri" panose="020F0502020204030204" pitchFamily="34" charset="0"/>
              </a:rPr>
              <a:t>all nonprofit </a:t>
            </a:r>
            <a:r>
              <a:rPr 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employment in 2012</a:t>
            </a:r>
          </a:p>
          <a:p>
            <a:pPr marL="457200" lvl="1" indent="0">
              <a:buNone/>
            </a:pP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500" dirty="0" smtClean="0">
                <a:latin typeface="Calibri" panose="020F0502020204030204" pitchFamily="34" charset="0"/>
                <a:cs typeface="Calibri" panose="020F0502020204030204" pitchFamily="34" charset="0"/>
              </a:rPr>
              <a:t>Employment for nonprofit organizations steadily increased from 2007 through 2012</a:t>
            </a:r>
          </a:p>
          <a:p>
            <a:pPr marL="457200" lvl="1" indent="0">
              <a:buNone/>
            </a:pPr>
            <a:endParaRPr lang="en-US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5746" y="76200"/>
            <a:ext cx="3676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32382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9954"/>
            <a:ext cx="8229600" cy="6096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Highlights for the District of Columbia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8077200" cy="4800600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Washington, DC has the highest proportion of nonprofit employment in the nation (26.6%)</a:t>
            </a:r>
          </a:p>
          <a:p>
            <a:pPr marL="0" lvl="0" indent="0">
              <a:buNone/>
            </a:pPr>
            <a:endParaRPr lang="en-US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Employment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nonprofit organizations steadily increased from 2007 through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2012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Washington, DC has the highest annual wage in the nation for the nonprofit health care and social assistance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industry ($62,616)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5746" y="76200"/>
            <a:ext cx="3676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7337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229" y="109954"/>
            <a:ext cx="8382000" cy="1185446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Nonprofits in the District of Columbia Compared to the Nation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5746" y="76200"/>
            <a:ext cx="4438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4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82999"/>
              </p:ext>
            </p:extLst>
          </p:nvPr>
        </p:nvGraphicFramePr>
        <p:xfrm>
          <a:off x="773781" y="2172314"/>
          <a:ext cx="8294019" cy="18052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37780"/>
                <a:gridCol w="2299994"/>
                <a:gridCol w="2156245"/>
              </a:tblGrid>
              <a:tr h="451301"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02" marR="9402" marT="94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U.S.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02" marR="9402" marT="94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D.C.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02" marR="9402" marT="9402" marB="0" anchor="b">
                    <a:noFill/>
                  </a:tcPr>
                </a:tc>
              </a:tr>
              <a:tr h="45130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Employment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02" marR="9402" marT="94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11,426,870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02" marR="9402" marT="94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125,684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02" marR="9402" marT="9402" marB="0" anchor="b">
                    <a:noFill/>
                  </a:tcPr>
                </a:tc>
              </a:tr>
              <a:tr h="45130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Annual Wages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02" marR="9402" marT="94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</a:t>
                      </a:r>
                      <a:r>
                        <a:rPr lang="en-US" sz="2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532</a:t>
                      </a:r>
                      <a:r>
                        <a:rPr lang="en-US" sz="24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billion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02" marR="9402" marT="94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</a:t>
                      </a:r>
                      <a:r>
                        <a:rPr lang="en-US" sz="2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 billion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02" marR="9402" marT="9402" marB="0" anchor="b">
                    <a:noFill/>
                  </a:tcPr>
                </a:tc>
              </a:tr>
              <a:tr h="45130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Establishments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02" marR="9402" marT="94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267,855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02" marR="9402" marT="94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3,770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02" marR="9402" marT="9402" marB="0" anchor="b"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73781" y="6581001"/>
            <a:ext cx="24588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 smtClean="0"/>
              <a:t>Based upon 2012 Annual Averages</a:t>
            </a:r>
            <a:endParaRPr lang="en-US" sz="1050" i="1" dirty="0"/>
          </a:p>
        </p:txBody>
      </p:sp>
    </p:spTree>
    <p:extLst>
      <p:ext uri="{BB962C8B-B14F-4D97-AF65-F5344CB8AC3E}">
        <p14:creationId xmlns:p14="http://schemas.microsoft.com/office/powerpoint/2010/main" val="347580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049" y="533400"/>
            <a:ext cx="7389751" cy="632460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 bwMode="auto">
          <a:xfrm>
            <a:off x="794657" y="131725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192168"/>
                </a:solidFill>
                <a:latin typeface="Tahoma" pitchFamily="34" charset="0"/>
                <a:ea typeface="+mj-ea"/>
                <a:cs typeface="Tahoma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Share of Nonprofit Employment by State in 2012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9853" y="958119"/>
            <a:ext cx="3962400" cy="274638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Percent</a:t>
            </a:r>
            <a:r>
              <a:rPr kumimoji="0" lang="en-US" sz="12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of Employment Attributed to Nonprofits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329889"/>
              </p:ext>
            </p:extLst>
          </p:nvPr>
        </p:nvGraphicFramePr>
        <p:xfrm>
          <a:off x="7184682" y="4689689"/>
          <a:ext cx="1905000" cy="19939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7243"/>
                <a:gridCol w="455949"/>
                <a:gridCol w="211808"/>
              </a:tblGrid>
              <a:tr h="336292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Nationally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10.3</a:t>
                      </a:r>
                      <a:r>
                        <a:rPr lang="en-US" sz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  <a:endParaRPr lang="en-US" sz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83945" marR="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9681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8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83945" marR="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500" baseline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3945" marR="0" marT="0" marB="0">
                    <a:solidFill>
                      <a:schemeClr val="bg1"/>
                    </a:solidFill>
                  </a:tcPr>
                </a:tc>
              </a:tr>
              <a:tr h="179681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Highest </a:t>
                      </a:r>
                      <a:endParaRPr lang="en-US" sz="15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83945" marR="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43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Washington</a:t>
                      </a:r>
                      <a:r>
                        <a:rPr lang="en-US" sz="1000" b="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DC</a:t>
                      </a:r>
                      <a:endParaRPr lang="en-US" sz="1500" b="0" baseline="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83945" marR="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26.6%</a:t>
                      </a:r>
                      <a:endParaRPr lang="en-US" sz="1500" baseline="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83945" marR="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4069" marR="0" marT="0" marB="0">
                    <a:solidFill>
                      <a:schemeClr val="bg1"/>
                    </a:solidFill>
                  </a:tcPr>
                </a:tc>
              </a:tr>
              <a:tr h="1543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New </a:t>
                      </a:r>
                      <a:r>
                        <a:rPr lang="en-US" sz="1000" b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York</a:t>
                      </a:r>
                      <a:endParaRPr lang="en-US" sz="1500" b="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83945" marR="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18.1%</a:t>
                      </a:r>
                      <a:endParaRPr lang="en-US" sz="15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83945" marR="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4069" marR="0" marT="0" marB="0">
                    <a:solidFill>
                      <a:schemeClr val="bg1"/>
                    </a:solidFill>
                  </a:tcPr>
                </a:tc>
              </a:tr>
              <a:tr h="1543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Rhode </a:t>
                      </a:r>
                      <a:r>
                        <a:rPr lang="en-US" sz="1000" b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Island</a:t>
                      </a:r>
                      <a:endParaRPr lang="en-US" sz="1500" b="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83945" marR="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18.1%</a:t>
                      </a:r>
                      <a:endParaRPr lang="en-US" sz="15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83945" marR="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4069" marR="0" marT="0" marB="0">
                    <a:solidFill>
                      <a:schemeClr val="bg1"/>
                    </a:solidFill>
                  </a:tcPr>
                </a:tc>
              </a:tr>
              <a:tr h="1796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5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83945" marR="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5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83945" marR="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4069" marR="0" marT="0" marB="0">
                    <a:solidFill>
                      <a:schemeClr val="bg1"/>
                    </a:solidFill>
                  </a:tcPr>
                </a:tc>
              </a:tr>
              <a:tr h="179681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Lowest </a:t>
                      </a:r>
                      <a:endParaRPr lang="en-US" sz="15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83945" marR="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43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Nevada</a:t>
                      </a:r>
                      <a:endParaRPr lang="en-US" sz="1500" b="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83945" marR="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2.7</a:t>
                      </a:r>
                      <a:r>
                        <a:rPr lang="en-US" sz="10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  <a:endParaRPr lang="en-US" sz="15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83945" marR="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4069" marR="0" marT="0" marB="0">
                    <a:solidFill>
                      <a:schemeClr val="bg1"/>
                    </a:solidFill>
                  </a:tcPr>
                </a:tc>
              </a:tr>
              <a:tr h="1543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Texas</a:t>
                      </a:r>
                      <a:endParaRPr lang="en-US" sz="1500" b="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83945" marR="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5.1</a:t>
                      </a:r>
                      <a:r>
                        <a:rPr lang="en-US" sz="10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  <a:endParaRPr lang="en-US" sz="15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83945" marR="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4069" marR="0" marT="0" marB="0">
                    <a:solidFill>
                      <a:schemeClr val="bg1"/>
                    </a:solidFill>
                  </a:tcPr>
                </a:tc>
              </a:tr>
              <a:tr h="1543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Alabama</a:t>
                      </a:r>
                      <a:endParaRPr lang="en-US" sz="1500" b="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83945" marR="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5.4</a:t>
                      </a:r>
                      <a:r>
                        <a:rPr lang="en-US" sz="10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  <a:endParaRPr lang="en-US" sz="15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83945" marR="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4069" marR="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5746" y="76200"/>
            <a:ext cx="4438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77386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1" y="2547437"/>
            <a:ext cx="6934200" cy="346710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62895" y="76200"/>
            <a:ext cx="8381105" cy="1100007"/>
          </a:xfrm>
          <a:prstGeom prst="rect">
            <a:avLst/>
          </a:prstGeom>
        </p:spPr>
        <p:txBody>
          <a:bodyPr vert="horz" lIns="80682" tIns="40341" rIns="80682" bIns="40341" rtlCol="0" anchor="ctr">
            <a:noAutofit/>
          </a:bodyPr>
          <a:lstStyle>
            <a:lvl1pPr algn="l" defTabSz="98755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75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45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Nonprofit Employment:  United States</a:t>
            </a:r>
            <a:endParaRPr lang="en-US" sz="345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5746" y="76200"/>
            <a:ext cx="4438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73781" y="6581001"/>
            <a:ext cx="24588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 smtClean="0"/>
              <a:t>Based upon Annual Averages</a:t>
            </a:r>
            <a:endParaRPr lang="en-US" sz="105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2237600"/>
            <a:ext cx="989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</a:rPr>
              <a:t>Nonprofits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01000" y="223760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</a:rPr>
              <a:t>Total Private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72400" y="6018282"/>
            <a:ext cx="533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</a:rPr>
              <a:t>2012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02400" y="6018282"/>
            <a:ext cx="533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</a:rPr>
              <a:t>2011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32400" y="6018282"/>
            <a:ext cx="533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</a:rPr>
              <a:t>2010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62400" y="6014537"/>
            <a:ext cx="533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</a:rPr>
              <a:t>2009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17800" y="6014537"/>
            <a:ext cx="533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</a:rPr>
              <a:t>2008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47800" y="6014537"/>
            <a:ext cx="533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</a:rPr>
              <a:t>2007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4600" y="2783308"/>
            <a:ext cx="1098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Total Private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75952" y="4717908"/>
            <a:ext cx="1098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00FF"/>
                </a:solidFill>
              </a:rPr>
              <a:t>Nonprofits</a:t>
            </a:r>
            <a:endParaRPr lang="en-US" sz="1200" b="1" dirty="0">
              <a:solidFill>
                <a:srgbClr val="0000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36600" y="5665102"/>
            <a:ext cx="786952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50" dirty="0" smtClean="0">
                <a:solidFill>
                  <a:srgbClr val="000000"/>
                </a:solidFill>
              </a:rPr>
              <a:t>10,500,000</a:t>
            </a:r>
            <a:endParaRPr lang="en-US" sz="950" dirty="0">
              <a:solidFill>
                <a:srgbClr val="0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36600" y="2515254"/>
            <a:ext cx="786952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50" dirty="0" smtClean="0">
                <a:solidFill>
                  <a:srgbClr val="000000"/>
                </a:solidFill>
              </a:rPr>
              <a:t>11,500,000</a:t>
            </a:r>
            <a:endParaRPr lang="en-US" sz="950" dirty="0">
              <a:solidFill>
                <a:srgbClr val="0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0709" y="3320244"/>
            <a:ext cx="786952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50" dirty="0" smtClean="0">
                <a:solidFill>
                  <a:srgbClr val="000000"/>
                </a:solidFill>
              </a:rPr>
              <a:t>11,250,000</a:t>
            </a:r>
            <a:endParaRPr lang="en-US" sz="950" dirty="0">
              <a:solidFill>
                <a:srgbClr val="0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0709" y="4102973"/>
            <a:ext cx="786952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50" dirty="0" smtClean="0">
                <a:solidFill>
                  <a:srgbClr val="000000"/>
                </a:solidFill>
              </a:rPr>
              <a:t>11,000,000</a:t>
            </a:r>
            <a:endParaRPr lang="en-US" sz="950" dirty="0">
              <a:solidFill>
                <a:srgbClr val="0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36600" y="4875643"/>
            <a:ext cx="786952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50" dirty="0" smtClean="0">
                <a:solidFill>
                  <a:srgbClr val="000000"/>
                </a:solidFill>
              </a:rPr>
              <a:t>10,750,000</a:t>
            </a:r>
            <a:endParaRPr lang="en-US" sz="950" dirty="0">
              <a:solidFill>
                <a:srgbClr val="0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214632" y="2514599"/>
            <a:ext cx="881746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50" dirty="0" smtClean="0">
                <a:solidFill>
                  <a:srgbClr val="000000"/>
                </a:solidFill>
              </a:rPr>
              <a:t>116,000,000</a:t>
            </a:r>
            <a:endParaRPr lang="en-US" sz="950" dirty="0">
              <a:solidFill>
                <a:srgbClr val="0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219395" y="3145345"/>
            <a:ext cx="88174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50" dirty="0" smtClean="0">
                <a:solidFill>
                  <a:srgbClr val="000000"/>
                </a:solidFill>
              </a:rPr>
              <a:t>114,000,000</a:t>
            </a:r>
            <a:endParaRPr lang="en-US" sz="950" dirty="0">
              <a:solidFill>
                <a:srgbClr val="0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214630" y="3783234"/>
            <a:ext cx="88174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50" dirty="0" smtClean="0">
                <a:solidFill>
                  <a:srgbClr val="000000"/>
                </a:solidFill>
              </a:rPr>
              <a:t>112,000,000</a:t>
            </a:r>
            <a:endParaRPr lang="en-US" sz="950" dirty="0">
              <a:solidFill>
                <a:srgbClr val="0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214630" y="4418743"/>
            <a:ext cx="88174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50" dirty="0" smtClean="0">
                <a:solidFill>
                  <a:srgbClr val="000000"/>
                </a:solidFill>
              </a:rPr>
              <a:t>110,000,000</a:t>
            </a:r>
            <a:endParaRPr lang="en-US" sz="950" dirty="0">
              <a:solidFill>
                <a:srgbClr val="0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200342" y="5051627"/>
            <a:ext cx="88174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50" dirty="0" smtClean="0">
                <a:solidFill>
                  <a:srgbClr val="000000"/>
                </a:solidFill>
              </a:rPr>
              <a:t>108,000,000</a:t>
            </a:r>
            <a:endParaRPr lang="en-US" sz="950" dirty="0">
              <a:solidFill>
                <a:srgbClr val="0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200342" y="5682373"/>
            <a:ext cx="88174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50" dirty="0" smtClean="0">
                <a:solidFill>
                  <a:srgbClr val="000000"/>
                </a:solidFill>
              </a:rPr>
              <a:t>106,000,000</a:t>
            </a:r>
            <a:endParaRPr lang="en-US" sz="95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41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62895" y="76200"/>
            <a:ext cx="8381105" cy="1100007"/>
          </a:xfrm>
          <a:prstGeom prst="rect">
            <a:avLst/>
          </a:prstGeom>
        </p:spPr>
        <p:txBody>
          <a:bodyPr vert="horz" lIns="80682" tIns="40341" rIns="80682" bIns="40341" rtlCol="0" anchor="ctr">
            <a:noAutofit/>
          </a:bodyPr>
          <a:lstStyle>
            <a:lvl1pPr algn="l" defTabSz="98755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75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45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Nonprofit Employment:  District of Columbia</a:t>
            </a:r>
            <a:endParaRPr lang="en-US" sz="345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5746" y="76200"/>
            <a:ext cx="4438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73781" y="6581001"/>
            <a:ext cx="24588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 smtClean="0"/>
              <a:t>Based upon Annual Averages</a:t>
            </a:r>
            <a:endParaRPr lang="en-US" sz="1050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552476"/>
            <a:ext cx="6934647" cy="34673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29600" y="2544781"/>
            <a:ext cx="685800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50" dirty="0" smtClean="0">
                <a:solidFill>
                  <a:srgbClr val="000000"/>
                </a:solidFill>
              </a:rPr>
              <a:t>480,000</a:t>
            </a:r>
            <a:endParaRPr lang="en-US" sz="95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2237600"/>
            <a:ext cx="989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</a:rPr>
              <a:t>Nonprofits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01000" y="223760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</a:rPr>
              <a:t>Total Private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29600" y="3306745"/>
            <a:ext cx="685800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50" dirty="0" smtClean="0">
                <a:solidFill>
                  <a:srgbClr val="000000"/>
                </a:solidFill>
              </a:rPr>
              <a:t>470,000</a:t>
            </a:r>
            <a:endParaRPr lang="en-US" sz="950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29600" y="4110278"/>
            <a:ext cx="685800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50" dirty="0" smtClean="0">
                <a:solidFill>
                  <a:srgbClr val="000000"/>
                </a:solidFill>
              </a:rPr>
              <a:t>460,000</a:t>
            </a:r>
            <a:endParaRPr lang="en-US" sz="950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29600" y="4913811"/>
            <a:ext cx="685800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50" dirty="0" smtClean="0">
                <a:solidFill>
                  <a:srgbClr val="000000"/>
                </a:solidFill>
              </a:rPr>
              <a:t>450,000</a:t>
            </a:r>
            <a:endParaRPr lang="en-US" sz="950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29600" y="5717344"/>
            <a:ext cx="685800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50" dirty="0" smtClean="0">
                <a:solidFill>
                  <a:srgbClr val="000000"/>
                </a:solidFill>
              </a:rPr>
              <a:t>440,000</a:t>
            </a:r>
            <a:endParaRPr lang="en-US" sz="950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72400" y="6018282"/>
            <a:ext cx="533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</a:rPr>
              <a:t>2012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02400" y="6018282"/>
            <a:ext cx="533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</a:rPr>
              <a:t>2011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32400" y="6018282"/>
            <a:ext cx="533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</a:rPr>
              <a:t>2010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62400" y="6014537"/>
            <a:ext cx="533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</a:rPr>
              <a:t>2009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17800" y="6014537"/>
            <a:ext cx="533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</a:rPr>
              <a:t>2008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47800" y="6014537"/>
            <a:ext cx="533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</a:rPr>
              <a:t>2007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67200" y="5334000"/>
            <a:ext cx="1098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Total Private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51200" y="4100063"/>
            <a:ext cx="1098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00FF"/>
                </a:solidFill>
              </a:rPr>
              <a:t>Nonprofits</a:t>
            </a:r>
            <a:endParaRPr lang="en-US" sz="1200" b="1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7752" y="2522294"/>
            <a:ext cx="685800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50" dirty="0" smtClean="0">
                <a:solidFill>
                  <a:srgbClr val="000000"/>
                </a:solidFill>
              </a:rPr>
              <a:t>130,000</a:t>
            </a:r>
            <a:endParaRPr lang="en-US" sz="950" dirty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7752" y="3306744"/>
            <a:ext cx="685800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50" dirty="0" smtClean="0">
                <a:solidFill>
                  <a:srgbClr val="000000"/>
                </a:solidFill>
              </a:rPr>
              <a:t>125,000</a:t>
            </a:r>
            <a:endParaRPr lang="en-US" sz="950" dirty="0">
              <a:solidFill>
                <a:srgbClr val="0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37752" y="4091194"/>
            <a:ext cx="685800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50" dirty="0" smtClean="0">
                <a:solidFill>
                  <a:srgbClr val="000000"/>
                </a:solidFill>
              </a:rPr>
              <a:t>120,000</a:t>
            </a:r>
            <a:endParaRPr lang="en-US" sz="950" dirty="0">
              <a:solidFill>
                <a:srgbClr val="0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37752" y="4875644"/>
            <a:ext cx="685800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50" dirty="0" smtClean="0">
                <a:solidFill>
                  <a:srgbClr val="000000"/>
                </a:solidFill>
              </a:rPr>
              <a:t>115,000</a:t>
            </a:r>
            <a:endParaRPr lang="en-US" sz="950" dirty="0">
              <a:solidFill>
                <a:srgbClr val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37752" y="5665102"/>
            <a:ext cx="685800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50" dirty="0" smtClean="0">
                <a:solidFill>
                  <a:srgbClr val="000000"/>
                </a:solidFill>
              </a:rPr>
              <a:t>110,000</a:t>
            </a:r>
            <a:endParaRPr lang="en-US" sz="95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99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276600"/>
            <a:ext cx="5790954" cy="2895477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37777" y="123756"/>
            <a:ext cx="8319247" cy="1100007"/>
          </a:xfrm>
          <a:prstGeom prst="rect">
            <a:avLst/>
          </a:prstGeom>
        </p:spPr>
        <p:txBody>
          <a:bodyPr vert="horz" lIns="80682" tIns="40341" rIns="80682" bIns="40341" rtlCol="0" anchor="ctr">
            <a:noAutofit/>
          </a:bodyPr>
          <a:lstStyle>
            <a:lvl1pPr algn="l" defTabSz="98755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75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Largest Sectors of Nonprofit Employment: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United States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3171" y="3973286"/>
            <a:ext cx="100562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000000"/>
                </a:solidFill>
              </a:rPr>
              <a:t>Education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3171" y="4501408"/>
            <a:ext cx="131042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000000"/>
                </a:solidFill>
              </a:rPr>
              <a:t>Other Services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0911" y="4942031"/>
            <a:ext cx="169368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000000"/>
                </a:solidFill>
              </a:rPr>
              <a:t>Arts, Entertainment </a:t>
            </a:r>
          </a:p>
          <a:p>
            <a:r>
              <a:rPr lang="en-US" sz="1300" dirty="0">
                <a:solidFill>
                  <a:srgbClr val="000000"/>
                </a:solidFill>
              </a:rPr>
              <a:t>and Recreation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0911" y="5582709"/>
            <a:ext cx="187262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>
                <a:solidFill>
                  <a:srgbClr val="000000"/>
                </a:solidFill>
              </a:rPr>
              <a:t>All Remaining Sectors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81019" y="2667000"/>
            <a:ext cx="1633781" cy="4453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3333FF"/>
                </a:solidFill>
              </a:rPr>
              <a:t>Ambulatory Services</a:t>
            </a:r>
          </a:p>
          <a:p>
            <a:r>
              <a:rPr lang="en-US" sz="1059" dirty="0">
                <a:solidFill>
                  <a:schemeClr val="accent5">
                    <a:lumMod val="75000"/>
                  </a:schemeClr>
                </a:solidFill>
              </a:rPr>
              <a:t>   </a:t>
            </a:r>
            <a:r>
              <a:rPr lang="en-US" sz="1000" dirty="0">
                <a:solidFill>
                  <a:srgbClr val="3333FF"/>
                </a:solidFill>
              </a:rPr>
              <a:t>1,114,369 employees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64308" y="2137470"/>
            <a:ext cx="1516762" cy="439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3333FF"/>
                </a:solidFill>
              </a:rPr>
              <a:t>Hospitals</a:t>
            </a:r>
          </a:p>
          <a:p>
            <a:r>
              <a:rPr lang="en-US" sz="1059" dirty="0">
                <a:solidFill>
                  <a:srgbClr val="3333FF"/>
                </a:solidFill>
              </a:rPr>
              <a:t>   </a:t>
            </a:r>
            <a:r>
              <a:rPr lang="en-US" sz="1000" dirty="0">
                <a:solidFill>
                  <a:srgbClr val="3333FF"/>
                </a:solidFill>
              </a:rPr>
              <a:t>4,013,979 employees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63344" y="2438400"/>
            <a:ext cx="150714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3333FF"/>
                </a:solidFill>
              </a:rPr>
              <a:t>Nursing and </a:t>
            </a:r>
          </a:p>
          <a:p>
            <a:r>
              <a:rPr lang="en-US" sz="1200" dirty="0">
                <a:solidFill>
                  <a:srgbClr val="3333FF"/>
                </a:solidFill>
              </a:rPr>
              <a:t>Residential Care </a:t>
            </a:r>
          </a:p>
          <a:p>
            <a:r>
              <a:rPr lang="en-US" sz="1000" dirty="0">
                <a:solidFill>
                  <a:srgbClr val="3333FF"/>
                </a:solidFill>
              </a:rPr>
              <a:t>   1,186,090 employees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239000" y="2133600"/>
            <a:ext cx="1516762" cy="439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3333FF"/>
                </a:solidFill>
              </a:rPr>
              <a:t>Social Assistance</a:t>
            </a:r>
          </a:p>
          <a:p>
            <a:r>
              <a:rPr lang="en-US" sz="1059" dirty="0">
                <a:solidFill>
                  <a:srgbClr val="3333FF"/>
                </a:solidFill>
              </a:rPr>
              <a:t>   </a:t>
            </a:r>
            <a:r>
              <a:rPr lang="en-US" sz="1000" dirty="0">
                <a:solidFill>
                  <a:srgbClr val="3333FF"/>
                </a:solidFill>
              </a:rPr>
              <a:t>1,402,527 employees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011776" y="3483428"/>
            <a:ext cx="1132224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50" dirty="0">
                <a:solidFill>
                  <a:srgbClr val="000000"/>
                </a:solidFill>
              </a:rPr>
              <a:t>7,716,964  (68%)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49397" y="4005944"/>
            <a:ext cx="11608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</a:rPr>
              <a:t>1,812,270  (16%)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32595" y="4551219"/>
            <a:ext cx="9845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</a:rPr>
              <a:t>784,675  (7%)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895600" y="5065141"/>
            <a:ext cx="9845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</a:rPr>
              <a:t>289,111  (3%)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53471" y="5605792"/>
            <a:ext cx="9845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</a:rPr>
              <a:t>817,683  (7%)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743200" y="3069772"/>
            <a:ext cx="0" cy="278318"/>
          </a:xfrm>
          <a:prstGeom prst="straightConnector1">
            <a:avLst/>
          </a:prstGeom>
          <a:ln w="19050">
            <a:solidFill>
              <a:srgbClr val="3333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400800" y="3036048"/>
            <a:ext cx="0" cy="278318"/>
          </a:xfrm>
          <a:prstGeom prst="straightConnector1">
            <a:avLst/>
          </a:prstGeom>
          <a:ln w="19050">
            <a:solidFill>
              <a:srgbClr val="3333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4328549" y="2558144"/>
            <a:ext cx="14851" cy="777994"/>
          </a:xfrm>
          <a:prstGeom prst="straightConnector1">
            <a:avLst/>
          </a:prstGeom>
          <a:ln w="19050">
            <a:solidFill>
              <a:srgbClr val="3333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7543800" y="2558144"/>
            <a:ext cx="14851" cy="777994"/>
          </a:xfrm>
          <a:prstGeom prst="straightConnector1">
            <a:avLst/>
          </a:prstGeom>
          <a:ln w="19050">
            <a:solidFill>
              <a:srgbClr val="3333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524000" y="1588218"/>
            <a:ext cx="6662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Total Nonprofit Private Sector Employment:  11,426,870 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69619" y="6145034"/>
            <a:ext cx="8659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</a:rPr>
              <a:t>2,000,000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98804" y="6145034"/>
            <a:ext cx="8659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</a:rPr>
              <a:t>4,000,000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73057" y="6143624"/>
            <a:ext cx="8659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</a:rPr>
              <a:t>6,000,000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747068" y="6143624"/>
            <a:ext cx="8659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</a:rPr>
              <a:t>8,000,000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5746" y="76200"/>
            <a:ext cx="4438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234606" y="6527020"/>
            <a:ext cx="12602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</a:rPr>
              <a:t>Employment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73781" y="6581001"/>
            <a:ext cx="24588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 smtClean="0"/>
              <a:t>Based upon 2012 Annual Averages</a:t>
            </a:r>
            <a:endParaRPr lang="en-US" sz="1050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823171" y="3350215"/>
            <a:ext cx="153118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>
                <a:solidFill>
                  <a:srgbClr val="000000"/>
                </a:solidFill>
              </a:rPr>
              <a:t>Health Care </a:t>
            </a:r>
            <a:r>
              <a:rPr lang="en-US" sz="1300" dirty="0">
                <a:solidFill>
                  <a:srgbClr val="000000"/>
                </a:solidFill>
              </a:rPr>
              <a:t>and </a:t>
            </a:r>
          </a:p>
          <a:p>
            <a:r>
              <a:rPr lang="en-US" sz="1300" dirty="0">
                <a:solidFill>
                  <a:srgbClr val="000000"/>
                </a:solidFill>
              </a:rPr>
              <a:t>Social Assistance</a:t>
            </a:r>
          </a:p>
        </p:txBody>
      </p:sp>
    </p:spTree>
    <p:extLst>
      <p:ext uri="{BB962C8B-B14F-4D97-AF65-F5344CB8AC3E}">
        <p14:creationId xmlns:p14="http://schemas.microsoft.com/office/powerpoint/2010/main" val="345608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9165" y="3012013"/>
            <a:ext cx="5897263" cy="2875013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37777" y="123756"/>
            <a:ext cx="8319247" cy="1100007"/>
          </a:xfrm>
          <a:prstGeom prst="rect">
            <a:avLst/>
          </a:prstGeom>
        </p:spPr>
        <p:txBody>
          <a:bodyPr vert="horz" lIns="80682" tIns="40341" rIns="80682" bIns="40341" rtlCol="0" anchor="ctr">
            <a:noAutofit/>
          </a:bodyPr>
          <a:lstStyle>
            <a:lvl1pPr algn="l" defTabSz="98755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75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Largest Sectors of Nonprofit Employment: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District of Columbia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3171" y="3124200"/>
            <a:ext cx="153118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>
                <a:solidFill>
                  <a:srgbClr val="000000"/>
                </a:solidFill>
              </a:rPr>
              <a:t>Health Care </a:t>
            </a:r>
            <a:r>
              <a:rPr lang="en-US" sz="1300" dirty="0">
                <a:solidFill>
                  <a:srgbClr val="000000"/>
                </a:solidFill>
              </a:rPr>
              <a:t>and </a:t>
            </a:r>
          </a:p>
          <a:p>
            <a:r>
              <a:rPr lang="en-US" sz="1300" dirty="0">
                <a:solidFill>
                  <a:srgbClr val="000000"/>
                </a:solidFill>
              </a:rPr>
              <a:t>Social Assistance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3171" y="3733800"/>
            <a:ext cx="100562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000000"/>
                </a:solidFill>
              </a:rPr>
              <a:t>Education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3171" y="4267200"/>
            <a:ext cx="131042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000000"/>
                </a:solidFill>
              </a:rPr>
              <a:t>Other Services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0911" y="4724400"/>
            <a:ext cx="169368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000000"/>
                </a:solidFill>
              </a:rPr>
              <a:t>Arts, Entertainment </a:t>
            </a:r>
          </a:p>
          <a:p>
            <a:r>
              <a:rPr lang="en-US" sz="1300" dirty="0">
                <a:solidFill>
                  <a:srgbClr val="000000"/>
                </a:solidFill>
              </a:rPr>
              <a:t>and Recreation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0911" y="5334000"/>
            <a:ext cx="187262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>
                <a:solidFill>
                  <a:srgbClr val="000000"/>
                </a:solidFill>
              </a:rPr>
              <a:t>All Remaining Sectors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43000" y="1718846"/>
            <a:ext cx="7391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Washington, DC Nonprofit Total Private Sector Employment:  125,684 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5746" y="76200"/>
            <a:ext cx="4438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234606" y="6324600"/>
            <a:ext cx="12602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</a:rPr>
              <a:t>Employment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73781" y="6581001"/>
            <a:ext cx="24588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 smtClean="0"/>
              <a:t>Based upon 2012 Annual Averages</a:t>
            </a:r>
            <a:endParaRPr lang="en-US" sz="105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3704945" y="5867400"/>
            <a:ext cx="65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</a:rPr>
              <a:t>10,000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38457" y="5867400"/>
            <a:ext cx="65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</a:rPr>
              <a:t>20,000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571969" y="5867400"/>
            <a:ext cx="65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</a:rPr>
              <a:t>30,000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986433" y="5867400"/>
            <a:ext cx="65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</a:rPr>
              <a:t>40,000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197884" y="3248401"/>
            <a:ext cx="981076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50" dirty="0" smtClean="0">
                <a:solidFill>
                  <a:srgbClr val="000000"/>
                </a:solidFill>
              </a:rPr>
              <a:t>39,283  (31%)</a:t>
            </a:r>
            <a:endParaRPr lang="en-US" sz="950" dirty="0">
              <a:solidFill>
                <a:srgbClr val="0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986433" y="3760730"/>
            <a:ext cx="990600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50" dirty="0" smtClean="0">
                <a:solidFill>
                  <a:srgbClr val="000000"/>
                </a:solidFill>
              </a:rPr>
              <a:t>37,427  (30%)</a:t>
            </a:r>
            <a:endParaRPr lang="en-US" sz="950" dirty="0">
              <a:solidFill>
                <a:srgbClr val="0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898340" y="4294130"/>
            <a:ext cx="990600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50" dirty="0" smtClean="0">
                <a:solidFill>
                  <a:srgbClr val="000000"/>
                </a:solidFill>
              </a:rPr>
              <a:t>29,346  (23%)</a:t>
            </a:r>
            <a:endParaRPr lang="en-US" sz="950" dirty="0">
              <a:solidFill>
                <a:srgbClr val="0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917371" y="4851357"/>
            <a:ext cx="990600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50" dirty="0" smtClean="0">
                <a:solidFill>
                  <a:srgbClr val="000000"/>
                </a:solidFill>
              </a:rPr>
              <a:t>1,923  (2%)</a:t>
            </a:r>
            <a:endParaRPr lang="en-US" sz="950" dirty="0">
              <a:solidFill>
                <a:srgbClr val="0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34606" y="5360930"/>
            <a:ext cx="990600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50" dirty="0" smtClean="0">
                <a:solidFill>
                  <a:srgbClr val="000000"/>
                </a:solidFill>
              </a:rPr>
              <a:t>17,705  (14%)</a:t>
            </a:r>
            <a:endParaRPr lang="en-US" sz="95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S White CONTENT slides">
  <a:themeElements>
    <a:clrScheme name="Custom 2">
      <a:dk1>
        <a:srgbClr val="002060"/>
      </a:dk1>
      <a:lt1>
        <a:sysClr val="window" lastClr="FFFFFF"/>
      </a:lt1>
      <a:dk2>
        <a:srgbClr val="002060"/>
      </a:dk2>
      <a:lt2>
        <a:srgbClr val="FFFFFF"/>
      </a:lt2>
      <a:accent1>
        <a:srgbClr val="3E3F67"/>
      </a:accent1>
      <a:accent2>
        <a:srgbClr val="FFC000"/>
      </a:accent2>
      <a:accent3>
        <a:srgbClr val="C00000"/>
      </a:accent3>
      <a:accent4>
        <a:srgbClr val="00B0F0"/>
      </a:accent4>
      <a:accent5>
        <a:srgbClr val="92D050"/>
      </a:accent5>
      <a:accent6>
        <a:srgbClr val="244448"/>
      </a:accent6>
      <a:hlink>
        <a:srgbClr val="002060"/>
      </a:hlink>
      <a:folHlink>
        <a:srgbClr val="7030A0"/>
      </a:folHlink>
    </a:clrScheme>
    <a:fontScheme name="BLS Font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Tahoma" pitchFamily="34" charset="0"/>
            <a:ea typeface="+mj-ea"/>
            <a:cs typeface="Tahom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BLS CORE slides (use w/ either White or Blue CONTENT Slides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F25DF540B6144DBAE2F0DA44E3976D" ma:contentTypeVersion="1" ma:contentTypeDescription="Create a new document." ma:contentTypeScope="" ma:versionID="db53381773fb5d2a249d6463f75584f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b57759d3b0f7c1f4b6650e7727aba05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471E3C2-6582-4782-88A2-748BB3111E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2C77D27-5DAC-41C1-9A58-539DFD3BEF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7E739DF5-E9F0-4D37-9007-9ABEE05E913A}">
  <ds:schemaRefs>
    <ds:schemaRef ds:uri="http://schemas.microsoft.com/office/2006/documentManagement/types"/>
    <ds:schemaRef ds:uri="http://www.w3.org/XML/1998/namespace"/>
    <ds:schemaRef ds:uri="http://purl.org/dc/terms/"/>
    <ds:schemaRef ds:uri="http://purl.org/dc/dcmitype/"/>
    <ds:schemaRef ds:uri="http://purl.org/dc/elements/1.1/"/>
    <ds:schemaRef ds:uri="http://schemas.microsoft.com/sharepoint/v3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6253</TotalTime>
  <Words>629</Words>
  <Application>Microsoft Office PowerPoint</Application>
  <PresentationFormat>On-screen Show (4:3)</PresentationFormat>
  <Paragraphs>222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BLS White CONTENT slides</vt:lpstr>
      <vt:lpstr>BLS CORE slides (use w/ either White or Blue CONTENT Slides)</vt:lpstr>
      <vt:lpstr>Nonprofits In the District of Columbia   New BLS Research Data on Nonprofits in the Private Sector</vt:lpstr>
      <vt:lpstr>Highlights for the Nation</vt:lpstr>
      <vt:lpstr>Highlights for the District of Columbia</vt:lpstr>
      <vt:lpstr>Nonprofits in the District of Columbia Compared to the Nation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David Talan    Email: talan.david@bls.gov Phone: 202-691-6467  Nonprofit Website http://www.bls.gov/bdm/nonprofits/nonprofits.htm      </vt:lpstr>
    </vt:vector>
  </TitlesOfParts>
  <Company>Bureau of Labor Statistics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the BLS Template (slide hidden from show; can be relocated or deleted)</dc:title>
  <dc:creator>Sodergren_M</dc:creator>
  <cp:lastModifiedBy>ServUS</cp:lastModifiedBy>
  <cp:revision>445</cp:revision>
  <cp:lastPrinted>2015-09-18T17:17:13Z</cp:lastPrinted>
  <dcterms:created xsi:type="dcterms:W3CDTF">2009-03-25T18:58:59Z</dcterms:created>
  <dcterms:modified xsi:type="dcterms:W3CDTF">2015-09-28T14:43:31Z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0x010100EAF25DF540B6144DBAE2F0DA44E3976D</vt:lpwstr>
  </property>
</Properties>
</file>